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41"/>
  </p:handoutMasterIdLst>
  <p:sldIdLst>
    <p:sldId id="258" r:id="rId2"/>
    <p:sldId id="259" r:id="rId3"/>
    <p:sldId id="260" r:id="rId4"/>
    <p:sldId id="262" r:id="rId5"/>
    <p:sldId id="263" r:id="rId6"/>
    <p:sldId id="292" r:id="rId7"/>
    <p:sldId id="264" r:id="rId8"/>
    <p:sldId id="265" r:id="rId9"/>
    <p:sldId id="293" r:id="rId10"/>
    <p:sldId id="266" r:id="rId11"/>
    <p:sldId id="294" r:id="rId12"/>
    <p:sldId id="267" r:id="rId13"/>
    <p:sldId id="272" r:id="rId14"/>
    <p:sldId id="295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96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7" r:id="rId39"/>
    <p:sldId id="298" r:id="rId40"/>
  </p:sldIdLst>
  <p:sldSz cx="9144000" cy="6858000" type="screen4x3"/>
  <p:notesSz cx="6797675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F5F5F5"/>
    <a:srgbClr val="2A0DFF"/>
    <a:srgbClr val="0D4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44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BFC30F-467E-4040-ADF1-BA7DFA9AE1A3}" type="datetimeFigureOut">
              <a:rPr lang="ar-SA" smtClean="0"/>
              <a:t>11/02/37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52016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74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71C4A8-52DD-4A5A-9D59-313BAA0449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127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5" name="عنوان فرعي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1" name="عنصر نائب للتاريخ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D3AD7A8-66B9-4363-B79A-AA04B3C941A5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7D11F7E-36CD-4376-8130-EAB3980C75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AD7A8-66B9-4363-B79A-AA04B3C941A5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11F7E-36CD-4376-8130-EAB3980C7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D3AD7A8-66B9-4363-B79A-AA04B3C941A5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D11F7E-36CD-4376-8130-EAB3980C7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AD7A8-66B9-4363-B79A-AA04B3C941A5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11F7E-36CD-4376-8130-EAB3980C7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3AD7A8-66B9-4363-B79A-AA04B3C941A5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7D11F7E-36CD-4376-8130-EAB3980C75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AD7A8-66B9-4363-B79A-AA04B3C941A5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11F7E-36CD-4376-8130-EAB3980C7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AD7A8-66B9-4363-B79A-AA04B3C941A5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11F7E-36CD-4376-8130-EAB3980C7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AD7A8-66B9-4363-B79A-AA04B3C941A5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11F7E-36CD-4376-8130-EAB3980C7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3AD7A8-66B9-4363-B79A-AA04B3C941A5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11F7E-36CD-4376-8130-EAB3980C7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AD7A8-66B9-4363-B79A-AA04B3C941A5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11F7E-36CD-4376-8130-EAB3980C7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AD7A8-66B9-4363-B79A-AA04B3C941A5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11F7E-36CD-4376-8130-EAB3980C75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عنصر نائب للصورة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عنوان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1" name="عنصر نائب للنص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7" name="عنصر نائب للتاريخ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D3AD7A8-66B9-4363-B79A-AA04B3C941A5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7D11F7E-36CD-4376-8130-EAB3980C75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7235" y="2914208"/>
            <a:ext cx="6255488" cy="2166852"/>
          </a:xfrm>
        </p:spPr>
        <p:txBody>
          <a:bodyPr>
            <a:normAutofit/>
          </a:bodyPr>
          <a:lstStyle/>
          <a:p>
            <a:pPr algn="ctr"/>
            <a:r>
              <a:rPr lang="ar-SA" b="0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إعداد : د / وفاء شريقي</a:t>
            </a:r>
            <a:br>
              <a:rPr lang="ar-SA" b="0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</a:br>
            <a:r>
              <a:rPr lang="ar-SA" b="0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اليوم : الاربعاء </a:t>
            </a:r>
            <a:br>
              <a:rPr lang="ar-SA" b="0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</a:br>
            <a:r>
              <a:rPr lang="ar-SA" b="0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التاريخ : 1436/3/9 هـ </a:t>
            </a:r>
            <a:endParaRPr lang="ar-SA" b="0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77235" y="1471865"/>
            <a:ext cx="6255488" cy="743507"/>
          </a:xfrm>
        </p:spPr>
        <p:txBody>
          <a:bodyPr>
            <a:noAutofit/>
          </a:bodyPr>
          <a:lstStyle/>
          <a:p>
            <a:pPr algn="ctr"/>
            <a:r>
              <a:rPr lang="ar-SA" sz="5400" b="1" dirty="0" smtClean="0">
                <a:solidFill>
                  <a:schemeClr val="bg2">
                    <a:lumMod val="2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البحث الاجرائي </a:t>
            </a:r>
            <a:endParaRPr lang="ar-SA" sz="5400" b="1" dirty="0"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صورة 9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1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5702" y="1516355"/>
            <a:ext cx="7643192" cy="732696"/>
          </a:xfrm>
        </p:spPr>
        <p:txBody>
          <a:bodyPr>
            <a:noAutofit/>
          </a:bodyPr>
          <a:lstStyle/>
          <a:p>
            <a:pPr algn="r"/>
            <a:r>
              <a:rPr lang="ar-SA" sz="3200" dirty="0" smtClean="0">
                <a:solidFill>
                  <a:schemeClr val="bg2">
                    <a:lumMod val="2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مسلّمات ينطلق منها البحث الإجرائي :-</a:t>
            </a:r>
            <a:endParaRPr lang="ar-SA" sz="3200" dirty="0"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6268" y="2564904"/>
            <a:ext cx="7213318" cy="3510861"/>
          </a:xfrm>
        </p:spPr>
        <p:txBody>
          <a:bodyPr/>
          <a:lstStyle/>
          <a:p>
            <a:pPr marL="0" indent="0">
              <a:buNone/>
            </a:pPr>
            <a:r>
              <a:rPr lang="ar-SA" b="1" dirty="0"/>
              <a:t>1 -</a:t>
            </a:r>
            <a:r>
              <a:rPr lang="ar-SA" dirty="0"/>
              <a:t> كل فرد يواجه في عمله عدداً من المشكلات المهنية التي تحد من فعالية أدائه .</a:t>
            </a:r>
          </a:p>
          <a:p>
            <a:pPr marL="0" indent="0">
              <a:buNone/>
            </a:pPr>
            <a:r>
              <a:rPr lang="ar-SA" b="1" dirty="0"/>
              <a:t>2-</a:t>
            </a:r>
            <a:r>
              <a:rPr lang="ar-SA" dirty="0"/>
              <a:t> خير من يتصدى لهذه المشكلات الفرد الذي يعيشها ويعرف جميع جوانبها .</a:t>
            </a:r>
          </a:p>
          <a:p>
            <a:pPr marL="0" indent="0">
              <a:buNone/>
            </a:pPr>
            <a:r>
              <a:rPr lang="ar-SA" b="1" dirty="0"/>
              <a:t>3-</a:t>
            </a:r>
            <a:r>
              <a:rPr lang="ar-SA" dirty="0"/>
              <a:t> على كل معلمة وتربوية أن تسعى لتطوير الأداء ولا تقنع بما هي عليه مهما كانت متميزة ؛ لأن المرء مالم يكن في زيادة فهو في نقصان .</a:t>
            </a:r>
          </a:p>
        </p:txBody>
      </p:sp>
      <p:pic>
        <p:nvPicPr>
          <p:cNvPr id="10" name="صورة 9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8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pic>
        <p:nvPicPr>
          <p:cNvPr id="2050" name="Picture 2" descr="C:\Users\sawsan\Desktop\صور للعمل\صورة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4845050" cy="48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 descr="الوصف: Untitled-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294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24255" y="1019416"/>
            <a:ext cx="7239000" cy="720080"/>
          </a:xfrm>
        </p:spPr>
        <p:txBody>
          <a:bodyPr>
            <a:normAutofit/>
          </a:bodyPr>
          <a:lstStyle/>
          <a:p>
            <a:pPr algn="r"/>
            <a:r>
              <a:rPr lang="ar-SA" altLang="en-US" sz="3600" dirty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مجالات البحث الإجرائي :- </a:t>
            </a:r>
            <a:endParaRPr lang="ar-SA" sz="3600" dirty="0"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916832"/>
            <a:ext cx="7213318" cy="448668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ar-SA" sz="2800" b="1" dirty="0"/>
              <a:t>1-</a:t>
            </a:r>
            <a:r>
              <a:rPr lang="ar-SA" sz="2800" dirty="0"/>
              <a:t> </a:t>
            </a:r>
            <a:r>
              <a:rPr lang="ar-SA" sz="2800" b="1" dirty="0">
                <a:solidFill>
                  <a:schemeClr val="tx2">
                    <a:lumMod val="75000"/>
                  </a:schemeClr>
                </a:solidFill>
              </a:rPr>
              <a:t>تربوية : </a:t>
            </a:r>
            <a:r>
              <a:rPr lang="ar-SA" sz="2800" dirty="0"/>
              <a:t>ترتبط بالمنهج وطرق التدريس والكتاب وطرق التقويم ومستوى التحصيل .</a:t>
            </a:r>
          </a:p>
          <a:p>
            <a:pPr marL="0" indent="0">
              <a:buNone/>
              <a:defRPr/>
            </a:pPr>
            <a:r>
              <a:rPr lang="ar-SA" sz="2800" b="1" dirty="0"/>
              <a:t>2-</a:t>
            </a:r>
            <a:r>
              <a:rPr lang="ar-SA" sz="2800" dirty="0"/>
              <a:t> </a:t>
            </a:r>
            <a:r>
              <a:rPr lang="ar-SA" sz="2800" b="1" dirty="0">
                <a:solidFill>
                  <a:schemeClr val="tx2">
                    <a:lumMod val="75000"/>
                  </a:schemeClr>
                </a:solidFill>
              </a:rPr>
              <a:t>نفسية : </a:t>
            </a:r>
            <a:r>
              <a:rPr lang="ar-SA" sz="2800" dirty="0"/>
              <a:t>تتعلق بمشاعر الطالبات وسلوكياتهم .</a:t>
            </a:r>
          </a:p>
          <a:p>
            <a:pPr marL="0" indent="0">
              <a:buNone/>
              <a:defRPr/>
            </a:pPr>
            <a:r>
              <a:rPr lang="ar-SA" sz="2800" b="1" dirty="0"/>
              <a:t>3-</a:t>
            </a:r>
            <a:r>
              <a:rPr lang="ar-SA" sz="2800" dirty="0"/>
              <a:t> </a:t>
            </a:r>
            <a:r>
              <a:rPr lang="ar-SA" sz="2800" b="1" dirty="0">
                <a:solidFill>
                  <a:schemeClr val="tx2">
                    <a:lumMod val="75000"/>
                  </a:schemeClr>
                </a:solidFill>
              </a:rPr>
              <a:t>اجتماعية : </a:t>
            </a:r>
            <a:r>
              <a:rPr lang="ar-SA" sz="2800" dirty="0"/>
              <a:t>ترتبط بالعلاقات بين المعلمة وطالباتها , وبين الطالبات ببعضهن البعض , وبين المدرسة والأسرة .</a:t>
            </a:r>
          </a:p>
          <a:p>
            <a:pPr marL="0" indent="0">
              <a:buNone/>
              <a:defRPr/>
            </a:pPr>
            <a:r>
              <a:rPr lang="ar-SA" sz="2800" b="1" dirty="0"/>
              <a:t>4-</a:t>
            </a:r>
            <a:r>
              <a:rPr lang="ar-SA" sz="2800" dirty="0"/>
              <a:t> </a:t>
            </a:r>
            <a:r>
              <a:rPr lang="ar-SA" sz="2800" b="1" dirty="0">
                <a:solidFill>
                  <a:schemeClr val="tx2">
                    <a:lumMod val="75000"/>
                  </a:schemeClr>
                </a:solidFill>
              </a:rPr>
              <a:t>مادية : </a:t>
            </a:r>
            <a:r>
              <a:rPr lang="ar-SA" sz="2800" dirty="0"/>
              <a:t>تتعلق ببيئة المدرسة ومرافقها ( المختبرات ,  المكتبة , الصالات .. ) 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10" name="صورة 9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83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5702" y="1196752"/>
            <a:ext cx="7643192" cy="720080"/>
          </a:xfrm>
        </p:spPr>
        <p:txBody>
          <a:bodyPr>
            <a:normAutofit fontScale="90000"/>
          </a:bodyPr>
          <a:lstStyle/>
          <a:p>
            <a:pPr algn="r"/>
            <a:r>
              <a:rPr lang="ar-SA" sz="3600" dirty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أخلاقيات الباحث خلال إجراءات البحث :-</a:t>
            </a:r>
            <a:endParaRPr lang="ar-SA" sz="3600" dirty="0"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2221159"/>
            <a:ext cx="7213318" cy="4351073"/>
          </a:xfrm>
        </p:spPr>
        <p:txBody>
          <a:bodyPr/>
          <a:lstStyle/>
          <a:p>
            <a:pPr marL="0" lvl="2" indent="0">
              <a:buNone/>
              <a:defRPr/>
            </a:pPr>
            <a:r>
              <a:rPr lang="ar-SA" sz="2400" b="1" dirty="0">
                <a:solidFill>
                  <a:schemeClr val="bg2">
                    <a:lumMod val="10000"/>
                  </a:schemeClr>
                </a:solidFill>
              </a:rPr>
              <a:t>1-</a:t>
            </a:r>
            <a:r>
              <a:rPr lang="ar-SA" sz="2400" dirty="0">
                <a:solidFill>
                  <a:srgbClr val="006600"/>
                </a:solidFill>
              </a:rPr>
              <a:t> </a:t>
            </a:r>
            <a:r>
              <a:rPr lang="ar-SA" sz="2400" dirty="0"/>
              <a:t>مراقبة الله </a:t>
            </a:r>
            <a:r>
              <a:rPr lang="ar-SA" sz="2400" dirty="0" err="1"/>
              <a:t>عزوجّل</a:t>
            </a:r>
            <a:r>
              <a:rPr lang="ar-SA" sz="2400" dirty="0"/>
              <a:t> والصدق و إخلاص النية .</a:t>
            </a:r>
          </a:p>
          <a:p>
            <a:pPr marL="0" lvl="2" indent="0">
              <a:buNone/>
              <a:defRPr/>
            </a:pPr>
            <a:r>
              <a:rPr lang="ar-SA" sz="2400" b="1" dirty="0"/>
              <a:t>2-</a:t>
            </a:r>
            <a:r>
              <a:rPr lang="ar-SA" sz="2400" dirty="0"/>
              <a:t> أن يكون للبحث عائد واضح ويستفيد منه الفرد والمجتمع ويساهم </a:t>
            </a:r>
            <a:r>
              <a:rPr lang="ar-SA" sz="2400" dirty="0" err="1"/>
              <a:t>فى</a:t>
            </a:r>
            <a:r>
              <a:rPr lang="ar-SA" sz="2400" dirty="0"/>
              <a:t> التغلب على المشكلات والمعوقات التي يتعرضون لها .</a:t>
            </a:r>
          </a:p>
          <a:p>
            <a:pPr marL="0" lvl="2" indent="0">
              <a:buNone/>
              <a:defRPr/>
            </a:pPr>
            <a:r>
              <a:rPr lang="ar-SA" sz="2400" b="1" dirty="0"/>
              <a:t>3-</a:t>
            </a:r>
            <a:r>
              <a:rPr lang="ar-SA" sz="2400" dirty="0"/>
              <a:t> الحصول على الموافقات اللازمة من الجهات الإدارية .</a:t>
            </a:r>
          </a:p>
          <a:p>
            <a:pPr marL="0" lvl="2" indent="0">
              <a:buNone/>
              <a:defRPr/>
            </a:pPr>
            <a:r>
              <a:rPr lang="ar-SA" sz="2400" b="1" dirty="0"/>
              <a:t>4-</a:t>
            </a:r>
            <a:r>
              <a:rPr lang="ar-SA" sz="2400" dirty="0"/>
              <a:t> اختيار عينة ملائمة غير مغرضة .</a:t>
            </a:r>
          </a:p>
          <a:p>
            <a:pPr marL="0" lvl="2" indent="0">
              <a:buNone/>
              <a:defRPr/>
            </a:pPr>
            <a:r>
              <a:rPr lang="ar-SA" sz="2400" b="1" dirty="0"/>
              <a:t>5-</a:t>
            </a:r>
            <a:r>
              <a:rPr lang="ar-SA" sz="2400" dirty="0"/>
              <a:t> الدقة والأمانة والموضوعية في تدوين المعلومات حتى ولو كانت تتنافى مع </a:t>
            </a:r>
          </a:p>
          <a:p>
            <a:pPr marL="0" lvl="2" indent="0">
              <a:buNone/>
              <a:defRPr/>
            </a:pPr>
            <a:r>
              <a:rPr lang="ar-SA" sz="2400" dirty="0"/>
              <a:t>ما </a:t>
            </a:r>
            <a:r>
              <a:rPr lang="ar-SA" sz="2400" dirty="0" err="1"/>
              <a:t>يعتقده</a:t>
            </a:r>
            <a:r>
              <a:rPr lang="ar-SA" sz="2400" dirty="0"/>
              <a:t> الباحث .</a:t>
            </a:r>
          </a:p>
          <a:p>
            <a:pPr marL="0" lvl="2" indent="0">
              <a:buNone/>
              <a:defRPr/>
            </a:pPr>
            <a:r>
              <a:rPr lang="ar-SA" sz="2400" b="1" dirty="0"/>
              <a:t>6-</a:t>
            </a:r>
            <a:r>
              <a:rPr lang="ar-SA" sz="2400" dirty="0"/>
              <a:t> الالتزام بالميزانية المرصودة للبحث </a:t>
            </a:r>
            <a:r>
              <a:rPr lang="ar-SA" sz="2400" dirty="0">
                <a:solidFill>
                  <a:srgbClr val="006600"/>
                </a:solidFill>
              </a:rPr>
              <a:t>.</a:t>
            </a:r>
            <a:r>
              <a:rPr lang="ar-SA" sz="1800" dirty="0"/>
              <a:t> 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10" name="صورة 9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50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pic>
        <p:nvPicPr>
          <p:cNvPr id="3074" name="Picture 2" descr="C:\Users\sawsan\Desktop\صور للعمل\صورة (2)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07" y="1575109"/>
            <a:ext cx="5387941" cy="48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 descr="الوصف: Untitled-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57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24255" y="1196752"/>
            <a:ext cx="7239000" cy="720080"/>
          </a:xfrm>
        </p:spPr>
        <p:txBody>
          <a:bodyPr>
            <a:normAutofit/>
          </a:bodyPr>
          <a:lstStyle/>
          <a:p>
            <a:pPr algn="r"/>
            <a:r>
              <a:rPr lang="ar-SA" altLang="en-US" sz="3600" dirty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خطوات البحث الإجرائي :- </a:t>
            </a:r>
            <a:endParaRPr lang="ar-SA" sz="3600" dirty="0"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2221159"/>
            <a:ext cx="7213318" cy="427906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ar-SA" b="1" dirty="0">
                <a:solidFill>
                  <a:schemeClr val="bg2">
                    <a:lumMod val="10000"/>
                  </a:schemeClr>
                </a:solidFill>
              </a:rPr>
              <a:t>أولاً</a:t>
            </a: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 : </a:t>
            </a:r>
            <a:r>
              <a:rPr lang="ar-QA" b="1" dirty="0">
                <a:solidFill>
                  <a:schemeClr val="tx2">
                    <a:lumMod val="75000"/>
                  </a:schemeClr>
                </a:solidFill>
              </a:rPr>
              <a:t>تحديد بؤرة البحث </a:t>
            </a:r>
            <a:r>
              <a:rPr lang="ar-SA" b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ar-QA" b="1" dirty="0">
                <a:solidFill>
                  <a:schemeClr val="tx2">
                    <a:lumMod val="75000"/>
                  </a:schemeClr>
                </a:solidFill>
              </a:rPr>
              <a:t> مشكلة البحث</a:t>
            </a:r>
            <a:r>
              <a:rPr lang="ar-SA" b="1" dirty="0">
                <a:solidFill>
                  <a:schemeClr val="tx2">
                    <a:lumMod val="75000"/>
                  </a:schemeClr>
                </a:solidFill>
              </a:rPr>
              <a:t>) .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ar-SA" b="1" dirty="0">
                <a:solidFill>
                  <a:schemeClr val="bg2">
                    <a:lumMod val="10000"/>
                  </a:schemeClr>
                </a:solidFill>
              </a:rPr>
              <a:t>ثانياً</a:t>
            </a: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 : </a:t>
            </a:r>
            <a:r>
              <a:rPr lang="ar-QA" b="1" dirty="0">
                <a:solidFill>
                  <a:schemeClr val="tx2">
                    <a:lumMod val="75000"/>
                  </a:schemeClr>
                </a:solidFill>
              </a:rPr>
              <a:t>صياغة المشكلة: كيف ، ما ، لماذا</a:t>
            </a:r>
            <a:r>
              <a:rPr lang="ar-SA" b="1" dirty="0">
                <a:solidFill>
                  <a:schemeClr val="tx2">
                    <a:lumMod val="75000"/>
                  </a:schemeClr>
                </a:solidFill>
              </a:rPr>
              <a:t>...</a:t>
            </a:r>
            <a:r>
              <a:rPr lang="ar-QA" b="1" dirty="0">
                <a:solidFill>
                  <a:schemeClr val="tx2">
                    <a:lumMod val="75000"/>
                  </a:schemeClr>
                </a:solidFill>
              </a:rPr>
              <a:t> ؟ 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ar-SA" b="1" dirty="0">
                <a:solidFill>
                  <a:schemeClr val="bg2">
                    <a:lumMod val="10000"/>
                  </a:schemeClr>
                </a:solidFill>
              </a:rPr>
              <a:t>ثالثاً</a:t>
            </a: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 : </a:t>
            </a:r>
            <a:r>
              <a:rPr lang="ar-QA" b="1" dirty="0">
                <a:solidFill>
                  <a:schemeClr val="tx2">
                    <a:lumMod val="75000"/>
                  </a:schemeClr>
                </a:solidFill>
              </a:rPr>
              <a:t>الهدف </a:t>
            </a:r>
            <a:r>
              <a:rPr lang="ar-QA" dirty="0"/>
              <a:t>:</a:t>
            </a:r>
            <a:r>
              <a:rPr lang="ar-SA" dirty="0"/>
              <a:t> </a:t>
            </a:r>
            <a:r>
              <a:rPr lang="ar-QA" dirty="0"/>
              <a:t>ما الذي تريد الوصول إليه من خلال هذا البحث؟</a:t>
            </a:r>
            <a:endParaRPr lang="en-US" dirty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ar-SA" b="1" dirty="0">
                <a:solidFill>
                  <a:schemeClr val="bg2">
                    <a:lumMod val="10000"/>
                  </a:schemeClr>
                </a:solidFill>
              </a:rPr>
              <a:t>رابعاً</a:t>
            </a: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 : </a:t>
            </a:r>
            <a:r>
              <a:rPr lang="ar-SA" b="1" dirty="0">
                <a:solidFill>
                  <a:schemeClr val="tx2">
                    <a:lumMod val="75000"/>
                  </a:schemeClr>
                </a:solidFill>
              </a:rPr>
              <a:t>حدود البحث : </a:t>
            </a:r>
            <a:r>
              <a:rPr lang="ar-SA" dirty="0"/>
              <a:t>العينة أو الحالة الأصلية الذي اخت</a:t>
            </a:r>
            <a:r>
              <a:rPr lang="ar-QA" dirty="0"/>
              <a:t>ي</a:t>
            </a:r>
            <a:r>
              <a:rPr lang="ar-SA" dirty="0"/>
              <a:t>رت منه </a:t>
            </a:r>
            <a:r>
              <a:rPr lang="ar-SA" dirty="0" smtClean="0"/>
              <a:t>العينة .</a:t>
            </a:r>
            <a:endParaRPr lang="ar-SA" dirty="0"/>
          </a:p>
        </p:txBody>
      </p:sp>
      <p:pic>
        <p:nvPicPr>
          <p:cNvPr id="10" name="صورة 9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50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701004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24255" y="908720"/>
            <a:ext cx="7239000" cy="1052736"/>
          </a:xfrm>
        </p:spPr>
        <p:txBody>
          <a:bodyPr>
            <a:normAutofit fontScale="90000"/>
          </a:bodyPr>
          <a:lstStyle/>
          <a:p>
            <a:pPr algn="r"/>
            <a:r>
              <a:rPr lang="ar-SA" altLang="en-US" sz="3600" dirty="0"/>
              <a:t> </a:t>
            </a:r>
            <a:r>
              <a:rPr lang="ar-SA" altLang="en-US" sz="3600" dirty="0">
                <a:solidFill>
                  <a:schemeClr val="tx1"/>
                </a:solidFill>
              </a:rPr>
              <a:t>خامساً</a:t>
            </a:r>
            <a:r>
              <a:rPr lang="ar-SA" altLang="en-US" sz="3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ar-SA" altLang="en-US" sz="3600" dirty="0">
                <a:solidFill>
                  <a:schemeClr val="tx1"/>
                </a:solidFill>
              </a:rPr>
              <a:t>:</a:t>
            </a:r>
            <a:r>
              <a:rPr lang="ar-SA" altLang="en-US" sz="3600" dirty="0"/>
              <a:t> </a:t>
            </a:r>
            <a:r>
              <a:rPr lang="ar-SA" altLang="en-US" sz="3600" dirty="0">
                <a:solidFill>
                  <a:schemeClr val="tx2">
                    <a:lumMod val="75000"/>
                  </a:schemeClr>
                </a:solidFill>
              </a:rPr>
              <a:t>فن صياغة أسئلة البحث الإجرائي :-</a:t>
            </a:r>
            <a:endParaRPr lang="ar-SA" sz="3600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2060848"/>
            <a:ext cx="7213318" cy="453650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ar-SA" sz="2000" b="1" dirty="0">
                <a:solidFill>
                  <a:schemeClr val="tx2">
                    <a:lumMod val="75000"/>
                  </a:schemeClr>
                </a:solidFill>
              </a:rPr>
              <a:t>السؤال الرئيسي : </a:t>
            </a:r>
            <a:r>
              <a:rPr lang="ar-SA" sz="2000" dirty="0"/>
              <a:t>كيف يمكنني التغلب على :</a:t>
            </a:r>
          </a:p>
          <a:p>
            <a:pPr marL="0" indent="0">
              <a:buNone/>
            </a:pPr>
            <a:r>
              <a:rPr lang="ar-SA" sz="2000" dirty="0"/>
              <a:t>- ضعف الطالبات في التجويد ؟</a:t>
            </a:r>
          </a:p>
          <a:p>
            <a:pPr marL="0" indent="0">
              <a:buNone/>
            </a:pPr>
            <a:r>
              <a:rPr lang="ar-SA" sz="2000" dirty="0"/>
              <a:t>- ضعف الطالب في الإملاء ؟</a:t>
            </a:r>
          </a:p>
          <a:p>
            <a:pPr marL="0" indent="0">
              <a:buNone/>
            </a:pPr>
            <a:r>
              <a:rPr lang="ar-SA" sz="2000" dirty="0"/>
              <a:t>- عدم التزام الطالبات بالحجاب ؟</a:t>
            </a:r>
          </a:p>
          <a:p>
            <a:pPr marL="0" indent="0">
              <a:buNone/>
            </a:pPr>
            <a:endParaRPr lang="ar-SA" sz="2000" dirty="0"/>
          </a:p>
          <a:p>
            <a:pPr>
              <a:buFont typeface="Wingdings" pitchFamily="2" charset="2"/>
              <a:buChar char="v"/>
            </a:pPr>
            <a:r>
              <a:rPr lang="ar-SA" sz="2000" b="1" dirty="0">
                <a:solidFill>
                  <a:schemeClr val="tx2">
                    <a:lumMod val="75000"/>
                  </a:schemeClr>
                </a:solidFill>
              </a:rPr>
              <a:t>أسئلة فرعية : </a:t>
            </a:r>
            <a:r>
              <a:rPr lang="ar-SA" sz="2000" dirty="0"/>
              <a:t>ماهي مظاهر الضعف ؟</a:t>
            </a:r>
          </a:p>
          <a:p>
            <a:pPr marL="0" indent="0">
              <a:buNone/>
            </a:pPr>
            <a:r>
              <a:rPr lang="ar-SA" sz="2000" dirty="0"/>
              <a:t>- كيف أصمم خطة لمعالجتها ؟</a:t>
            </a:r>
          </a:p>
          <a:p>
            <a:pPr marL="0" indent="0">
              <a:buNone/>
            </a:pPr>
            <a:r>
              <a:rPr lang="ar-SA" sz="2000" dirty="0"/>
              <a:t>- ماهي الأنشطة التعليمية المناسبة للتغلب على المشكلة ؟</a:t>
            </a:r>
          </a:p>
          <a:p>
            <a:pPr marL="0" indent="0">
              <a:buNone/>
            </a:pPr>
            <a:r>
              <a:rPr lang="ar-SA" sz="2000" dirty="0"/>
              <a:t>- كيف أنفذها ؟ </a:t>
            </a:r>
          </a:p>
          <a:p>
            <a:pPr marL="0" indent="0">
              <a:spcBef>
                <a:spcPct val="0"/>
              </a:spcBef>
              <a:buNone/>
            </a:pPr>
            <a:r>
              <a:rPr lang="ar-SA" sz="2000" dirty="0"/>
              <a:t>- ماهي النتيجة بعد التنفيذ ؟</a:t>
            </a:r>
          </a:p>
          <a:p>
            <a:pPr marL="0" indent="0">
              <a:spcBef>
                <a:spcPct val="0"/>
              </a:spcBef>
              <a:buNone/>
            </a:pPr>
            <a:r>
              <a:rPr lang="ar-SA" sz="2000" dirty="0"/>
              <a:t>- </a:t>
            </a:r>
            <a:r>
              <a:rPr lang="ar-SA" sz="2000" dirty="0" err="1"/>
              <a:t>مالعقبات</a:t>
            </a:r>
            <a:r>
              <a:rPr lang="ar-SA" sz="2000" dirty="0"/>
              <a:t> وكيف تغلبتِ عليها ؟</a:t>
            </a:r>
          </a:p>
          <a:p>
            <a:pPr marL="0" indent="0">
              <a:spcBef>
                <a:spcPct val="0"/>
              </a:spcBef>
              <a:buNone/>
            </a:pPr>
            <a:r>
              <a:rPr lang="ar-SA" sz="2000" dirty="0"/>
              <a:t>- ما أهم المقترحات ؟</a:t>
            </a:r>
            <a:endParaRPr lang="ar-SA" sz="1800" dirty="0"/>
          </a:p>
        </p:txBody>
      </p:sp>
      <p:pic>
        <p:nvPicPr>
          <p:cNvPr id="10" name="صورة 9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50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23827" y="1595472"/>
            <a:ext cx="7355160" cy="648072"/>
          </a:xfrm>
        </p:spPr>
        <p:txBody>
          <a:bodyPr>
            <a:normAutofit/>
          </a:bodyPr>
          <a:lstStyle/>
          <a:p>
            <a:pPr algn="r"/>
            <a:r>
              <a:rPr lang="ar-SA" sz="3600" dirty="0"/>
              <a:t> </a:t>
            </a:r>
            <a:r>
              <a:rPr lang="ar-SA" sz="3600" dirty="0" smtClean="0">
                <a:solidFill>
                  <a:schemeClr val="bg2">
                    <a:lumMod val="10000"/>
                  </a:schemeClr>
                </a:solidFill>
              </a:rPr>
              <a:t>سادساً</a:t>
            </a:r>
            <a:r>
              <a:rPr lang="ar-SA" sz="3600" dirty="0" smtClean="0"/>
              <a:t> </a:t>
            </a:r>
            <a:r>
              <a:rPr lang="ar-SA" sz="3600" dirty="0" smtClean="0">
                <a:solidFill>
                  <a:schemeClr val="tx1"/>
                </a:solidFill>
              </a:rPr>
              <a:t>:-</a:t>
            </a:r>
            <a:r>
              <a:rPr lang="ar-SA" sz="3600" dirty="0" smtClean="0"/>
              <a:t> </a:t>
            </a:r>
            <a:r>
              <a:rPr lang="ar-SA" sz="3600" dirty="0">
                <a:solidFill>
                  <a:schemeClr val="tx2">
                    <a:lumMod val="75000"/>
                  </a:schemeClr>
                </a:solidFill>
              </a:rPr>
              <a:t>جمع البيانات :- </a:t>
            </a:r>
            <a:endParaRPr lang="ar-SA" sz="3600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2492896"/>
            <a:ext cx="7213318" cy="351086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ar-SA" sz="2800" dirty="0"/>
              <a:t>تجمع البيانات بالطرق التالية : الك</a:t>
            </a:r>
            <a:r>
              <a:rPr lang="ar-QA" sz="2800" dirty="0"/>
              <a:t>تابة</a:t>
            </a:r>
            <a:r>
              <a:rPr lang="ar-SA" sz="2800" dirty="0"/>
              <a:t> </a:t>
            </a:r>
            <a:r>
              <a:rPr lang="ar-QA" sz="2800" dirty="0"/>
              <a:t>–</a:t>
            </a:r>
            <a:r>
              <a:rPr lang="ar-SA" sz="2800" dirty="0"/>
              <a:t> ال</a:t>
            </a:r>
            <a:r>
              <a:rPr lang="ar-QA" sz="2800" dirty="0"/>
              <a:t>تجارب</a:t>
            </a:r>
            <a:r>
              <a:rPr lang="ar-SA" sz="2800" dirty="0"/>
              <a:t> – </a:t>
            </a:r>
            <a:r>
              <a:rPr lang="ar-QA" sz="2800" dirty="0"/>
              <a:t>الاستبانة</a:t>
            </a:r>
            <a:r>
              <a:rPr lang="ar-SA" sz="2800" dirty="0"/>
              <a:t> - </a:t>
            </a:r>
            <a:r>
              <a:rPr lang="ar-QA" sz="2800" dirty="0"/>
              <a:t>المقابلة الملاحظة</a:t>
            </a:r>
            <a:r>
              <a:rPr lang="ar-SA" sz="2800" dirty="0"/>
              <a:t>  </a:t>
            </a:r>
            <a:r>
              <a:rPr lang="ar-QA" sz="2800" dirty="0"/>
              <a:t>ـ يوميات الباحث ـ أعمال الطلبة ـ الاختبارات  ـ السجلات - تحليل الوثائق </a:t>
            </a:r>
            <a:r>
              <a:rPr lang="ar-SA" sz="2800" dirty="0" smtClean="0"/>
              <a:t>.</a:t>
            </a:r>
          </a:p>
          <a:p>
            <a:pPr marL="0" indent="0">
              <a:buNone/>
            </a:pPr>
            <a:endParaRPr lang="ar-SA" sz="2800" dirty="0"/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10" name="صورة 9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50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89992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24255" y="1124744"/>
            <a:ext cx="7239000" cy="648072"/>
          </a:xfrm>
        </p:spPr>
        <p:txBody>
          <a:bodyPr>
            <a:normAutofit/>
          </a:bodyPr>
          <a:lstStyle/>
          <a:p>
            <a:pPr algn="r"/>
            <a:r>
              <a:rPr lang="ar-SA" sz="3600" dirty="0" smtClean="0">
                <a:solidFill>
                  <a:schemeClr val="tx1"/>
                </a:solidFill>
                <a:effectLst>
                  <a:glow rad="139700">
                    <a:schemeClr val="bg2">
                      <a:lumMod val="90000"/>
                      <a:alpha val="40000"/>
                    </a:schemeClr>
                  </a:glow>
                </a:effectLst>
              </a:rPr>
              <a:t>سابعاً :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</a:effectLst>
              </a:rPr>
              <a:t>تحليل البيانات :-</a:t>
            </a:r>
            <a:endParaRPr lang="ar-SA" sz="3600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bg2">
                    <a:alpha val="4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844824"/>
            <a:ext cx="7213318" cy="47525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ar-SA" sz="2400" dirty="0">
                <a:solidFill>
                  <a:schemeClr val="tx2">
                    <a:lumMod val="75000"/>
                  </a:schemeClr>
                </a:solidFill>
              </a:rPr>
              <a:t>أ - </a:t>
            </a:r>
            <a:r>
              <a:rPr lang="ar-SA" sz="2400" dirty="0"/>
              <a:t>يتم تحليل هذه البيانات بطريقة تسمح للباحث تقرير مدى صدق وصحة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ar-SA" sz="2400" dirty="0"/>
              <a:t>البيانات </a:t>
            </a:r>
            <a:r>
              <a:rPr lang="ar-QA" sz="2400" dirty="0"/>
              <a:t>،</a:t>
            </a:r>
            <a:r>
              <a:rPr lang="ar-SA" sz="2400" dirty="0"/>
              <a:t> والفرضية التي تم التوصل إليها وعلاقتها الوثيقة بمشكلة البحث .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ar-SA" sz="2400" dirty="0">
                <a:solidFill>
                  <a:schemeClr val="tx2">
                    <a:lumMod val="75000"/>
                  </a:schemeClr>
                </a:solidFill>
              </a:rPr>
              <a:t>ب - </a:t>
            </a:r>
            <a:r>
              <a:rPr lang="ar-SA" sz="2400" dirty="0"/>
              <a:t>مناقشة البيانات في ضوء جداول أو تصنيفات او استبيا</a:t>
            </a:r>
            <a:r>
              <a:rPr lang="ar-QA" sz="2400" dirty="0"/>
              <a:t>ن</a:t>
            </a:r>
            <a:r>
              <a:rPr lang="ar-SA" sz="2400" dirty="0"/>
              <a:t> .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ar-SA" sz="2400" dirty="0">
                <a:solidFill>
                  <a:schemeClr val="tx2">
                    <a:lumMod val="75000"/>
                  </a:schemeClr>
                </a:solidFill>
              </a:rPr>
              <a:t>ج - </a:t>
            </a:r>
            <a:r>
              <a:rPr lang="ar-SA" sz="2400" dirty="0"/>
              <a:t>ذكر أو مشاهدة الطريقة </a:t>
            </a:r>
            <a:r>
              <a:rPr lang="ar-SA" sz="2400" dirty="0" smtClean="0"/>
              <a:t>التي أتبعتها </a:t>
            </a:r>
            <a:r>
              <a:rPr lang="ar-SA" sz="2400" dirty="0"/>
              <a:t>في تحليل البيانات .</a:t>
            </a:r>
          </a:p>
        </p:txBody>
      </p:sp>
      <p:pic>
        <p:nvPicPr>
          <p:cNvPr id="10" name="صورة 9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50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836712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12387" y="1340768"/>
            <a:ext cx="7239000" cy="732696"/>
          </a:xfrm>
        </p:spPr>
        <p:txBody>
          <a:bodyPr>
            <a:normAutofit/>
          </a:bodyPr>
          <a:lstStyle/>
          <a:p>
            <a:pPr algn="r"/>
            <a:r>
              <a:rPr lang="ar-SA" altLang="en-US" sz="3600" dirty="0"/>
              <a:t> </a:t>
            </a:r>
            <a:r>
              <a:rPr lang="ar-SA" altLang="en-US" sz="3600" dirty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ثامناً</a:t>
            </a:r>
            <a:r>
              <a:rPr lang="ar-SA" altLang="en-US" sz="36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</a:t>
            </a:r>
            <a:r>
              <a:rPr lang="ar-SA" altLang="en-US" sz="3600" dirty="0">
                <a:solidFill>
                  <a:schemeClr val="tx1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:</a:t>
            </a:r>
            <a:r>
              <a:rPr lang="ar-SA" altLang="en-US" sz="3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عرض النتائج :-</a:t>
            </a:r>
            <a:endParaRPr lang="ar-SA" sz="3600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2492704"/>
            <a:ext cx="7213318" cy="3785106"/>
          </a:xfrm>
        </p:spPr>
        <p:txBody>
          <a:bodyPr/>
          <a:lstStyle/>
          <a:p>
            <a:pPr marL="0" indent="0">
              <a:buNone/>
            </a:pPr>
            <a:r>
              <a:rPr lang="ar-SA" dirty="0"/>
              <a:t>* </a:t>
            </a:r>
            <a:r>
              <a:rPr lang="ar-SA" dirty="0" err="1"/>
              <a:t>إستكشاف</a:t>
            </a:r>
            <a:r>
              <a:rPr lang="ar-SA" dirty="0"/>
              <a:t> نتائج غير معروفة من قبل .</a:t>
            </a:r>
            <a:endParaRPr lang="en-US" dirty="0"/>
          </a:p>
          <a:p>
            <a:pPr marL="0" indent="0">
              <a:buNone/>
            </a:pPr>
            <a:r>
              <a:rPr lang="ar-SA" dirty="0"/>
              <a:t>* تفسير النتائج والتوصل إلى </a:t>
            </a:r>
            <a:r>
              <a:rPr lang="ar-SA" dirty="0" err="1"/>
              <a:t>إستنتاجات</a:t>
            </a:r>
            <a:r>
              <a:rPr lang="ar-SA" dirty="0"/>
              <a:t> .</a:t>
            </a:r>
            <a:endParaRPr lang="en-US" dirty="0"/>
          </a:p>
          <a:p>
            <a:pPr marL="0" indent="0">
              <a:buNone/>
            </a:pPr>
            <a:r>
              <a:rPr lang="ar-SA" dirty="0"/>
              <a:t>* أيُّ النتائج كان اكثر </a:t>
            </a:r>
            <a:r>
              <a:rPr lang="ar-SA" dirty="0" err="1"/>
              <a:t>تاثيراً</a:t>
            </a:r>
            <a:r>
              <a:rPr lang="ar-SA" dirty="0"/>
              <a:t> ؟</a:t>
            </a:r>
            <a:endParaRPr lang="en-US" dirty="0"/>
          </a:p>
          <a:p>
            <a:pPr marL="0" indent="0">
              <a:buNone/>
            </a:pPr>
            <a:r>
              <a:rPr lang="ar-SA" dirty="0"/>
              <a:t>* أي من النتائج كان أقل تأثيراً ؟ </a:t>
            </a:r>
            <a:endParaRPr lang="en-US" dirty="0"/>
          </a:p>
          <a:p>
            <a:pPr marL="0" indent="0">
              <a:buNone/>
            </a:pPr>
            <a:r>
              <a:rPr lang="ar-SA" dirty="0"/>
              <a:t>* </a:t>
            </a:r>
            <a:r>
              <a:rPr lang="ar-SA" dirty="0" err="1"/>
              <a:t>إعمل</a:t>
            </a:r>
            <a:r>
              <a:rPr lang="ar-SA" dirty="0"/>
              <a:t> على تحويله إلى توصية لباحثين أخرين في نفس التخصص او الموضوع .  </a:t>
            </a:r>
            <a:endParaRPr lang="en-US" dirty="0"/>
          </a:p>
          <a:p>
            <a:pPr marL="0" indent="0">
              <a:buNone/>
            </a:pPr>
            <a:r>
              <a:rPr lang="ar-SA" dirty="0"/>
              <a:t>* </a:t>
            </a:r>
            <a:r>
              <a:rPr lang="ar-QA" dirty="0"/>
              <a:t>ترتيب النتائج حسب الأهمية</a:t>
            </a:r>
            <a:r>
              <a:rPr lang="ar-SA" dirty="0"/>
              <a:t> .</a:t>
            </a:r>
          </a:p>
        </p:txBody>
      </p:sp>
      <p:pic>
        <p:nvPicPr>
          <p:cNvPr id="10" name="صورة 9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03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92890" y="836712"/>
            <a:ext cx="7239000" cy="635331"/>
          </a:xfrm>
        </p:spPr>
        <p:txBody>
          <a:bodyPr>
            <a:normAutofit fontScale="90000"/>
          </a:bodyPr>
          <a:lstStyle/>
          <a:p>
            <a:pPr algn="ctr"/>
            <a:r>
              <a:rPr lang="ar-SA" sz="4400" dirty="0" smtClean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مقدمة </a:t>
            </a:r>
            <a:endParaRPr lang="ar-SA" sz="4400" dirty="0">
              <a:solidFill>
                <a:schemeClr val="bg2">
                  <a:lumMod val="2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27584" y="1380654"/>
            <a:ext cx="7141310" cy="54030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ar-SA" sz="4000" b="1" dirty="0" smtClean="0">
                <a:cs typeface="DecoType Naskh Variants" pitchFamily="2" charset="-78"/>
              </a:rPr>
              <a:t>نحن أسرة نسعى إلى الإتقان والإحسان في كل أمورنا من أجل مرضاة الله والارتقاء إلى القمة ,وهذه الورشة التدريبية خطوة على الطريق نسأل الله التوفيق وقبول أعمالنا </a:t>
            </a:r>
          </a:p>
          <a:p>
            <a:pPr marL="0" indent="0">
              <a:buNone/>
            </a:pPr>
            <a:endParaRPr lang="ar-SA" dirty="0"/>
          </a:p>
          <a:p>
            <a:pPr marL="0" indent="0" algn="l">
              <a:buNone/>
            </a:pPr>
            <a:r>
              <a:rPr lang="ar-SA" sz="3600" b="1" dirty="0" smtClean="0">
                <a:cs typeface="DecoType Thuluth" pitchFamily="2" charset="-78"/>
              </a:rPr>
              <a:t>أمكم المحبة </a:t>
            </a:r>
          </a:p>
          <a:p>
            <a:pPr marL="0" indent="0" algn="l">
              <a:buNone/>
            </a:pPr>
            <a:r>
              <a:rPr lang="ar-SA" sz="3600" b="1" dirty="0" smtClean="0">
                <a:cs typeface="DecoType Thuluth" pitchFamily="2" charset="-78"/>
              </a:rPr>
              <a:t>وفاء شريقي </a:t>
            </a:r>
            <a:endParaRPr lang="ar-SA" sz="3600" b="1" dirty="0">
              <a:cs typeface="DecoType Thuluth" pitchFamily="2" charset="-78"/>
            </a:endParaRPr>
          </a:p>
        </p:txBody>
      </p:sp>
      <p:pic>
        <p:nvPicPr>
          <p:cNvPr id="10" name="صورة 9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1924158" cy="563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01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7585" y="1338794"/>
            <a:ext cx="7141309" cy="1008112"/>
          </a:xfrm>
        </p:spPr>
        <p:txBody>
          <a:bodyPr>
            <a:normAutofit/>
          </a:bodyPr>
          <a:lstStyle/>
          <a:p>
            <a:pPr algn="r"/>
            <a:r>
              <a:rPr lang="ar-SA" altLang="en-US" sz="2400" dirty="0">
                <a:solidFill>
                  <a:schemeClr val="tx2">
                    <a:lumMod val="75000"/>
                  </a:schemeClr>
                </a:solidFill>
              </a:rPr>
              <a:t>أيتها المعلمة الفاضلة لتقييم بحثك اطرحي </a:t>
            </a:r>
            <a:r>
              <a:rPr lang="ar-SA" altLang="en-US" sz="2400" dirty="0" smtClean="0">
                <a:solidFill>
                  <a:schemeClr val="tx2">
                    <a:lumMod val="75000"/>
                  </a:schemeClr>
                </a:solidFill>
              </a:rPr>
              <a:t>هذه </a:t>
            </a:r>
            <a:br>
              <a:rPr lang="ar-SA" altLang="en-US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ar-SA" altLang="en-US" sz="2400" dirty="0" smtClean="0">
                <a:solidFill>
                  <a:schemeClr val="tx2">
                    <a:lumMod val="75000"/>
                  </a:schemeClr>
                </a:solidFill>
              </a:rPr>
              <a:t>الأسئلة </a:t>
            </a:r>
            <a:r>
              <a:rPr lang="ar-SA" altLang="en-US" sz="2400" dirty="0">
                <a:solidFill>
                  <a:schemeClr val="tx2">
                    <a:lumMod val="75000"/>
                  </a:schemeClr>
                </a:solidFill>
              </a:rPr>
              <a:t>بعد عرض النتائج وشاركي الأخريات :-</a:t>
            </a:r>
            <a:endParaRPr lang="ar-SA" sz="2400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2892116"/>
            <a:ext cx="7213318" cy="3775009"/>
          </a:xfrm>
        </p:spPr>
        <p:txBody>
          <a:bodyPr/>
          <a:lstStyle/>
          <a:p>
            <a:pPr marL="0" indent="0">
              <a:buNone/>
            </a:pPr>
            <a:r>
              <a:rPr lang="ar-SA" sz="2800" dirty="0"/>
              <a:t>- </a:t>
            </a:r>
            <a:r>
              <a:rPr lang="ar-QA" sz="2800" dirty="0"/>
              <a:t>هل هناك إجابة وافية من خلال النتائج على مشكلة البحث</a:t>
            </a:r>
            <a:r>
              <a:rPr lang="ar-SA" sz="2800" dirty="0"/>
              <a:t>؟</a:t>
            </a:r>
          </a:p>
          <a:p>
            <a:pPr marL="0" indent="0">
              <a:buNone/>
            </a:pPr>
            <a:r>
              <a:rPr lang="ar-SA" sz="2800" dirty="0"/>
              <a:t>- </a:t>
            </a:r>
            <a:r>
              <a:rPr lang="ar-QA" sz="2800" dirty="0"/>
              <a:t>هل تغير مفهومك لمشكلة البحث أم مازال هناك </a:t>
            </a:r>
            <a:r>
              <a:rPr lang="ar-QA" sz="2800" dirty="0" err="1"/>
              <a:t>شي</a:t>
            </a:r>
            <a:r>
              <a:rPr lang="ar-QA" sz="2800" dirty="0"/>
              <a:t> غير واضح ؟</a:t>
            </a:r>
            <a:endParaRPr lang="ar-SA" sz="2800" dirty="0"/>
          </a:p>
          <a:p>
            <a:pPr marL="0" indent="0">
              <a:buNone/>
            </a:pPr>
            <a:r>
              <a:rPr lang="ar-SA" sz="2800" dirty="0"/>
              <a:t>- </a:t>
            </a:r>
            <a:r>
              <a:rPr lang="ar-QA" sz="2800" dirty="0"/>
              <a:t>هل تم التوصل إلى نتائج جديدة  ؟</a:t>
            </a:r>
            <a:endParaRPr lang="ar-SA" sz="2800" dirty="0"/>
          </a:p>
          <a:p>
            <a:pPr marL="0" indent="0">
              <a:buNone/>
            </a:pPr>
            <a:r>
              <a:rPr lang="ar-SA" sz="2800" dirty="0"/>
              <a:t>- </a:t>
            </a:r>
            <a:r>
              <a:rPr lang="ar-QA" sz="2800" dirty="0"/>
              <a:t>هل له مردود علمي ذو فائدة ؟</a:t>
            </a:r>
            <a:endParaRPr lang="ar-SA" sz="2800" dirty="0"/>
          </a:p>
          <a:p>
            <a:pPr marL="0" indent="0">
              <a:buNone/>
            </a:pPr>
            <a:r>
              <a:rPr lang="ar-SA" sz="2800" dirty="0"/>
              <a:t>- </a:t>
            </a:r>
            <a:r>
              <a:rPr lang="ar-QA" sz="2800" dirty="0"/>
              <a:t>هل هذ</a:t>
            </a:r>
            <a:r>
              <a:rPr lang="ar-SA" sz="2800" dirty="0"/>
              <a:t>ا الإجراء ي</a:t>
            </a:r>
            <a:r>
              <a:rPr lang="ar-QA" sz="2800" dirty="0"/>
              <a:t>ستحق إطلاع الآخرين عليه </a:t>
            </a:r>
            <a:r>
              <a:rPr lang="ar-SA" sz="2800" dirty="0"/>
              <a:t>؟</a:t>
            </a:r>
            <a:endParaRPr lang="ar-SA" dirty="0"/>
          </a:p>
        </p:txBody>
      </p:sp>
      <p:pic>
        <p:nvPicPr>
          <p:cNvPr id="10" name="صورة 9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16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90470" y="1196752"/>
            <a:ext cx="7239000" cy="732696"/>
          </a:xfrm>
        </p:spPr>
        <p:txBody>
          <a:bodyPr>
            <a:normAutofit/>
          </a:bodyPr>
          <a:lstStyle/>
          <a:p>
            <a:pPr algn="r"/>
            <a:r>
              <a:rPr lang="ar-SA" altLang="en-US" sz="3600" dirty="0">
                <a:solidFill>
                  <a:schemeClr val="bg2">
                    <a:lumMod val="10000"/>
                  </a:schemeClr>
                </a:solidFill>
              </a:rPr>
              <a:t>تاسعاً</a:t>
            </a:r>
            <a:r>
              <a:rPr lang="ar-SA" altLang="en-US" sz="3600" dirty="0"/>
              <a:t> </a:t>
            </a:r>
            <a:r>
              <a:rPr lang="ar-SA" altLang="en-US" sz="3600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</a:effectLst>
              </a:rPr>
              <a:t>: التوصيات :- </a:t>
            </a:r>
            <a:endParaRPr lang="ar-SA" sz="3600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bg2">
                    <a:alpha val="4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49535" y="2204253"/>
            <a:ext cx="7213318" cy="434267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SA" sz="2000" b="1" dirty="0" smtClean="0"/>
              <a:t>1-</a:t>
            </a:r>
            <a:r>
              <a:rPr lang="ar-SA" sz="2000" dirty="0" smtClean="0"/>
              <a:t> </a:t>
            </a:r>
            <a:r>
              <a:rPr lang="ar-QA" sz="2000" dirty="0"/>
              <a:t>رأيك في البحث والمصادر التي اطلعت عليها</a:t>
            </a:r>
            <a:r>
              <a:rPr lang="ar-SA" sz="2000" dirty="0"/>
              <a:t>.</a:t>
            </a: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ar-SA" sz="2000" b="1" dirty="0"/>
              <a:t>2-</a:t>
            </a:r>
            <a:r>
              <a:rPr lang="ar-SA" sz="2000" dirty="0"/>
              <a:t> </a:t>
            </a:r>
            <a:r>
              <a:rPr lang="ar-QA" sz="2000" dirty="0"/>
              <a:t>تشجيع الآخرين على القيام بعمل الأبحاث العلمية المفيدة</a:t>
            </a:r>
            <a:r>
              <a:rPr lang="ar-SA" sz="2000" dirty="0"/>
              <a:t>.</a:t>
            </a: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ar-SA" sz="2000" b="1" dirty="0"/>
              <a:t>3-</a:t>
            </a:r>
            <a:r>
              <a:rPr lang="ar-SA" sz="2000" dirty="0"/>
              <a:t> </a:t>
            </a:r>
            <a:r>
              <a:rPr lang="ar-QA" sz="2000" dirty="0"/>
              <a:t>أن تطالب</a:t>
            </a:r>
            <a:r>
              <a:rPr lang="ar-SA" sz="2000" dirty="0"/>
              <a:t>ي</a:t>
            </a:r>
            <a:r>
              <a:rPr lang="ar-QA" sz="2000" dirty="0"/>
              <a:t> بتصحيح ما توصلت إلية من أخطار</a:t>
            </a:r>
            <a:r>
              <a:rPr lang="ar-SA" sz="2000" dirty="0"/>
              <a:t> </a:t>
            </a:r>
            <a:r>
              <a:rPr lang="ar-QA" sz="2000" dirty="0"/>
              <a:t>وعوائق من خلال بحثك</a:t>
            </a:r>
            <a:r>
              <a:rPr lang="ar-SA" sz="2000" dirty="0"/>
              <a:t> .</a:t>
            </a: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ar-SA" sz="2000" b="1" dirty="0"/>
              <a:t>4-</a:t>
            </a:r>
            <a:r>
              <a:rPr lang="ar-SA" sz="2000" dirty="0"/>
              <a:t> </a:t>
            </a:r>
            <a:r>
              <a:rPr lang="ar-QA" sz="2000" dirty="0"/>
              <a:t>مناشدة من هو مسؤول بإيجاد مقرّ ما أو طلب ما خاص بموضوع البحث نظراً لأهميته. </a:t>
            </a: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ar-SA" sz="2000" b="1" dirty="0"/>
              <a:t>5-</a:t>
            </a:r>
            <a:r>
              <a:rPr lang="ar-SA" sz="2000" dirty="0"/>
              <a:t> التوصية ب</a:t>
            </a:r>
            <a:r>
              <a:rPr lang="ar-QA" sz="2000" dirty="0"/>
              <a:t>ا</a:t>
            </a:r>
            <a:r>
              <a:rPr lang="ar-SA" sz="2000" dirty="0"/>
              <a:t>كتشاف بيانات (معلومات) أدوات كان بحثك ضعيفاً تجاهها </a:t>
            </a:r>
            <a:r>
              <a:rPr lang="ar-SA" sz="2400" dirty="0"/>
              <a:t>.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10" name="صورة 9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16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6881" y="1488463"/>
            <a:ext cx="7239000" cy="732696"/>
          </a:xfrm>
        </p:spPr>
        <p:txBody>
          <a:bodyPr>
            <a:normAutofit/>
          </a:bodyPr>
          <a:lstStyle/>
          <a:p>
            <a:pPr algn="r"/>
            <a:r>
              <a:rPr lang="ar-SA" altLang="en-US" sz="3600" dirty="0">
                <a:solidFill>
                  <a:schemeClr val="bg2">
                    <a:lumMod val="10000"/>
                  </a:schemeClr>
                </a:solidFill>
              </a:rPr>
              <a:t>عاشراً</a:t>
            </a:r>
            <a:r>
              <a:rPr lang="ar-SA" altLang="en-US" sz="3600" dirty="0"/>
              <a:t> </a:t>
            </a:r>
            <a:r>
              <a:rPr lang="ar-SA" altLang="en-US" sz="3600" dirty="0">
                <a:solidFill>
                  <a:schemeClr val="tx1"/>
                </a:solidFill>
              </a:rPr>
              <a:t>:</a:t>
            </a:r>
            <a:r>
              <a:rPr lang="ar-SA" altLang="en-US" sz="3600" dirty="0">
                <a:solidFill>
                  <a:schemeClr val="tx2">
                    <a:lumMod val="75000"/>
                  </a:schemeClr>
                </a:solidFill>
              </a:rPr>
              <a:t> الخلاصة :- </a:t>
            </a:r>
            <a:endParaRPr lang="ar-SA" sz="3600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2633197"/>
            <a:ext cx="7213318" cy="272887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ar-SA" sz="2400" dirty="0"/>
              <a:t>يتم عرض أهم الأحداث والنتائج التي توصلت إليها في البحث ، وقد تكون مرتبة تسلسلياً أو حسب أهمية النتائج التي توصلت إليها في تقرير بحثك.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10" name="صورة 9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16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6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24255" y="1196752"/>
            <a:ext cx="7242048" cy="804704"/>
          </a:xfrm>
        </p:spPr>
        <p:txBody>
          <a:bodyPr>
            <a:normAutofit/>
          </a:bodyPr>
          <a:lstStyle/>
          <a:p>
            <a:pPr algn="r"/>
            <a:r>
              <a:rPr lang="ar-SA" sz="3600" dirty="0" smtClean="0">
                <a:solidFill>
                  <a:schemeClr val="bg2">
                    <a:lumMod val="2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عناصر البحث الإجرائي :- </a:t>
            </a:r>
            <a:endParaRPr lang="ar-SA" sz="3600" dirty="0"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2"/>
          </p:nvPr>
        </p:nvSpPr>
        <p:spPr>
          <a:xfrm>
            <a:off x="827584" y="2187520"/>
            <a:ext cx="3520440" cy="4380642"/>
          </a:xfrm>
        </p:spPr>
        <p:txBody>
          <a:bodyPr/>
          <a:lstStyle/>
          <a:p>
            <a:pPr marL="0" indent="0">
              <a:buNone/>
              <a:defRPr/>
            </a:pPr>
            <a:endParaRPr lang="ar-SA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ar-SA" b="1" dirty="0">
                <a:solidFill>
                  <a:schemeClr val="tx2">
                    <a:lumMod val="75000"/>
                  </a:schemeClr>
                </a:solidFill>
              </a:rPr>
              <a:t>8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ar-SA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dirty="0"/>
              <a:t>نتائج البحث , تقويم النتائج </a:t>
            </a:r>
            <a:r>
              <a:rPr lang="ar-SA" dirty="0" smtClean="0"/>
              <a:t>.</a:t>
            </a:r>
            <a:endParaRPr lang="ar-SA" b="1" dirty="0"/>
          </a:p>
          <a:p>
            <a:pPr marL="0" indent="0">
              <a:buNone/>
              <a:defRPr/>
            </a:pP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9-</a:t>
            </a:r>
            <a:r>
              <a:rPr lang="ar-SA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dirty="0"/>
              <a:t>التوصيات و المقترحات .</a:t>
            </a:r>
          </a:p>
          <a:p>
            <a:pPr marL="0" indent="0">
              <a:buNone/>
              <a:defRPr/>
            </a:pPr>
            <a:r>
              <a:rPr lang="ar-SA" b="1" dirty="0">
                <a:solidFill>
                  <a:schemeClr val="tx2">
                    <a:lumMod val="75000"/>
                  </a:schemeClr>
                </a:solidFill>
              </a:rPr>
              <a:t>10-</a:t>
            </a:r>
            <a:r>
              <a:rPr lang="ar-SA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dirty="0"/>
              <a:t>الخلاصة .</a:t>
            </a:r>
          </a:p>
          <a:p>
            <a:pPr marL="0" indent="0">
              <a:buNone/>
              <a:defRPr/>
            </a:pPr>
            <a:r>
              <a:rPr lang="ar-SA" b="1" dirty="0">
                <a:solidFill>
                  <a:schemeClr val="tx2">
                    <a:lumMod val="75000"/>
                  </a:schemeClr>
                </a:solidFill>
              </a:rPr>
              <a:t>11-</a:t>
            </a:r>
            <a:r>
              <a:rPr lang="ar-SA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dirty="0"/>
              <a:t>عرض البحث</a:t>
            </a:r>
            <a:r>
              <a:rPr lang="ar-SA" dirty="0">
                <a:solidFill>
                  <a:srgbClr val="006600"/>
                </a:solidFill>
              </a:rPr>
              <a:t> </a:t>
            </a:r>
            <a:r>
              <a:rPr lang="ar-SA" dirty="0"/>
              <a:t>.</a:t>
            </a:r>
          </a:p>
          <a:p>
            <a:pPr marL="0" indent="0">
              <a:buNone/>
              <a:defRPr/>
            </a:pPr>
            <a:r>
              <a:rPr lang="ar-SA" b="1" dirty="0">
                <a:solidFill>
                  <a:schemeClr val="tx2">
                    <a:lumMod val="75000"/>
                  </a:schemeClr>
                </a:solidFill>
              </a:rPr>
              <a:t>12-</a:t>
            </a:r>
            <a:r>
              <a:rPr lang="ar-SA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dirty="0"/>
              <a:t>مرحلة التقويم .</a:t>
            </a:r>
          </a:p>
          <a:p>
            <a:pPr marL="0" indent="0">
              <a:buNone/>
              <a:defRPr/>
            </a:pPr>
            <a:r>
              <a:rPr lang="ar-SA" b="1" dirty="0">
                <a:solidFill>
                  <a:schemeClr val="tx2">
                    <a:lumMod val="75000"/>
                  </a:schemeClr>
                </a:solidFill>
              </a:rPr>
              <a:t>13-</a:t>
            </a:r>
            <a:r>
              <a:rPr lang="ar-SA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dirty="0"/>
              <a:t>المراجع </a:t>
            </a:r>
            <a:r>
              <a:rPr lang="ar-SA" dirty="0" smtClean="0"/>
              <a:t>والمصادر .</a:t>
            </a:r>
            <a:endParaRPr lang="ar-SA" dirty="0"/>
          </a:p>
        </p:txBody>
      </p:sp>
      <p:sp>
        <p:nvSpPr>
          <p:cNvPr id="10" name="عنصر نائب للمحتوى 9"/>
          <p:cNvSpPr>
            <a:spLocks noGrp="1"/>
          </p:cNvSpPr>
          <p:nvPr>
            <p:ph sz="quarter" idx="4"/>
          </p:nvPr>
        </p:nvSpPr>
        <p:spPr>
          <a:xfrm>
            <a:off x="4504979" y="2307507"/>
            <a:ext cx="3520440" cy="423662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ar-SA" b="1" dirty="0">
                <a:solidFill>
                  <a:schemeClr val="tx2">
                    <a:lumMod val="75000"/>
                  </a:schemeClr>
                </a:solidFill>
              </a:rPr>
              <a:t>1- </a:t>
            </a:r>
            <a:r>
              <a:rPr lang="ar-SA" dirty="0"/>
              <a:t>الغلاف .</a:t>
            </a:r>
          </a:p>
          <a:p>
            <a:pPr marL="0" indent="0">
              <a:buNone/>
              <a:defRPr/>
            </a:pPr>
            <a:r>
              <a:rPr lang="ar-SA" b="1" dirty="0">
                <a:solidFill>
                  <a:schemeClr val="tx2">
                    <a:lumMod val="75000"/>
                  </a:schemeClr>
                </a:solidFill>
              </a:rPr>
              <a:t>2-</a:t>
            </a:r>
            <a:r>
              <a:rPr lang="ar-SA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dirty="0"/>
              <a:t>قائمة المحتويات .</a:t>
            </a:r>
          </a:p>
          <a:p>
            <a:pPr marL="0" indent="0">
              <a:buNone/>
              <a:defRPr/>
            </a:pPr>
            <a:r>
              <a:rPr lang="ar-SA" b="1" dirty="0">
                <a:solidFill>
                  <a:schemeClr val="tx2">
                    <a:lumMod val="75000"/>
                  </a:schemeClr>
                </a:solidFill>
              </a:rPr>
              <a:t>3-</a:t>
            </a:r>
            <a:r>
              <a:rPr lang="ar-SA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dirty="0"/>
              <a:t>الإهداء .</a:t>
            </a:r>
          </a:p>
          <a:p>
            <a:pPr marL="0" indent="0">
              <a:buNone/>
              <a:defRPr/>
            </a:pPr>
            <a:r>
              <a:rPr lang="ar-SA" b="1" dirty="0">
                <a:solidFill>
                  <a:schemeClr val="tx2">
                    <a:lumMod val="75000"/>
                  </a:schemeClr>
                </a:solidFill>
              </a:rPr>
              <a:t>4-</a:t>
            </a:r>
            <a:r>
              <a:rPr lang="ar-SA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dirty="0"/>
              <a:t>المقدمة</a:t>
            </a:r>
            <a:r>
              <a:rPr lang="ar-SA" dirty="0">
                <a:solidFill>
                  <a:srgbClr val="006600"/>
                </a:solidFill>
              </a:rPr>
              <a:t> </a:t>
            </a:r>
            <a:r>
              <a:rPr lang="ar-SA" dirty="0"/>
              <a:t>.</a:t>
            </a:r>
          </a:p>
          <a:p>
            <a:pPr marL="0" indent="0">
              <a:buNone/>
            </a:pPr>
            <a:r>
              <a:rPr lang="ar-SA" b="1" dirty="0">
                <a:solidFill>
                  <a:schemeClr val="tx2">
                    <a:lumMod val="75000"/>
                  </a:schemeClr>
                </a:solidFill>
              </a:rPr>
              <a:t>5-</a:t>
            </a:r>
            <a:r>
              <a:rPr lang="ar-SA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dirty="0"/>
              <a:t>الهدف .</a:t>
            </a:r>
          </a:p>
          <a:p>
            <a:pPr marL="0" indent="0">
              <a:buNone/>
              <a:defRPr/>
            </a:pPr>
            <a:r>
              <a:rPr lang="ar-SA" b="1" dirty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ar-SA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ar-SA" dirty="0"/>
              <a:t>مرحلة الإعداد .</a:t>
            </a:r>
          </a:p>
          <a:p>
            <a:pPr marL="0" indent="0">
              <a:buNone/>
              <a:defRPr/>
            </a:pPr>
            <a:r>
              <a:rPr lang="ar-SA" b="1" dirty="0">
                <a:solidFill>
                  <a:schemeClr val="tx2">
                    <a:lumMod val="75000"/>
                  </a:schemeClr>
                </a:solidFill>
              </a:rPr>
              <a:t>7-</a:t>
            </a:r>
            <a:r>
              <a:rPr lang="ar-SA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QA" dirty="0"/>
              <a:t>مرحلة التنفيذ – وتحليل البيانات –  ومدى تطابقها - </a:t>
            </a:r>
            <a:r>
              <a:rPr lang="ar-SA" dirty="0"/>
              <a:t> وتقوّيم </a:t>
            </a:r>
            <a:r>
              <a:rPr lang="ar-SA" dirty="0" smtClean="0"/>
              <a:t>العمل .</a:t>
            </a:r>
            <a:endParaRPr lang="ar-SA" dirty="0"/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11" name="صورة 10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16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315257"/>
              </p:ext>
            </p:extLst>
          </p:nvPr>
        </p:nvGraphicFramePr>
        <p:xfrm>
          <a:off x="788028" y="1126576"/>
          <a:ext cx="7213598" cy="55661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19656"/>
                <a:gridCol w="2295382"/>
                <a:gridCol w="864952"/>
                <a:gridCol w="892696"/>
                <a:gridCol w="925946"/>
                <a:gridCol w="837208"/>
                <a:gridCol w="877758"/>
              </a:tblGrid>
              <a:tr h="86200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ر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عناصر التقييم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QA" sz="18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بدرجة عالية</a:t>
                      </a:r>
                      <a:endParaRPr lang="en-US" sz="18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/>
                      <a:endParaRPr lang="ar-SA" sz="1800" dirty="0"/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بدرجة كبيرة</a:t>
                      </a:r>
                      <a:endParaRPr lang="en-US" sz="18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/>
                      <a:endParaRPr lang="ar-SA" sz="1800" dirty="0"/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بدرجة متوسطة</a:t>
                      </a:r>
                      <a:endParaRPr lang="en-US" sz="18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/>
                      <a:endParaRPr lang="ar-SA" sz="1800" dirty="0"/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بدرجة قليلة</a:t>
                      </a:r>
                      <a:endParaRPr lang="en-US" sz="18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/>
                      <a:endParaRPr lang="ar-SA" sz="1800" dirty="0"/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بدرجة معدومة</a:t>
                      </a:r>
                      <a:endParaRPr lang="en-US" sz="18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/>
                      <a:endParaRPr lang="ar-SA" sz="1800" dirty="0"/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612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جاذبية المقدمة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1225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كفاية التبرير لإجراء البحث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1225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المشكلة منبثقة من  واقع العمل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612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وضوح صياغة المشكلة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1225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تحليل المشكلة منطقي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1225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تطابق الفرضيات مع واقع المشكلة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6838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7 </a:t>
                      </a:r>
                      <a:endParaRPr lang="ar-SA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0" marR="91430" marT="45729" marB="457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إستخدام</a:t>
                      </a:r>
                      <a:r>
                        <a:rPr lang="ar-SA" sz="16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ar-SA" sz="16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الأداة</a:t>
                      </a:r>
                      <a:r>
                        <a:rPr lang="ar-SA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ar-SA" sz="16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المناسبة </a:t>
                      </a:r>
                      <a:r>
                        <a:rPr lang="ar-SA" sz="16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لجمع المعلومات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9" name="صورة 8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16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260648"/>
            <a:ext cx="7213318" cy="6195088"/>
          </a:xfrm>
        </p:spPr>
        <p:txBody>
          <a:bodyPr/>
          <a:lstStyle/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/>
          </a:p>
        </p:txBody>
      </p:sp>
      <p:graphicFrame>
        <p:nvGraphicFramePr>
          <p:cNvPr id="10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619974"/>
              </p:ext>
            </p:extLst>
          </p:nvPr>
        </p:nvGraphicFramePr>
        <p:xfrm>
          <a:off x="755296" y="1432209"/>
          <a:ext cx="7213598" cy="513085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19656"/>
                <a:gridCol w="2295382"/>
                <a:gridCol w="864952"/>
                <a:gridCol w="892696"/>
                <a:gridCol w="925946"/>
                <a:gridCol w="837208"/>
                <a:gridCol w="877758"/>
              </a:tblGrid>
              <a:tr h="64837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ر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عناصر التقييم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QA" sz="18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بدرجة عالية</a:t>
                      </a:r>
                      <a:endParaRPr lang="en-US" sz="18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/>
                      <a:endParaRPr lang="ar-SA" sz="1800" dirty="0"/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بدرجة كبيرة</a:t>
                      </a:r>
                      <a:endParaRPr lang="en-US" sz="18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/>
                      <a:endParaRPr lang="ar-SA" sz="1800" dirty="0"/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بدرجة متوسطة</a:t>
                      </a:r>
                      <a:endParaRPr lang="en-US" sz="18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/>
                      <a:endParaRPr lang="ar-SA" sz="1800" dirty="0"/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بدرجة قليلة</a:t>
                      </a:r>
                      <a:endParaRPr lang="en-US" sz="18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/>
                      <a:endParaRPr lang="ar-SA" sz="1800" dirty="0"/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بدرجة معدومة</a:t>
                      </a:r>
                      <a:endParaRPr lang="en-US" sz="18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/>
                      <a:endParaRPr lang="ar-SA" sz="1800" dirty="0"/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FAD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توفر المعلومات </a:t>
                      </a:r>
                      <a:r>
                        <a:rPr kumimoji="0" lang="ar-S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لإختبار</a:t>
                      </a: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الفرضيات</a:t>
                      </a:r>
                    </a:p>
                  </a:txBody>
                  <a:tcPr marT="45725" marB="4572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FAD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قابلية تطبيق النتائج</a:t>
                      </a:r>
                    </a:p>
                  </a:txBody>
                  <a:tcPr marT="45725" marB="4572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FAD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التوصيات معبرة وقابلة للتطبيق</a:t>
                      </a:r>
                    </a:p>
                  </a:txBody>
                  <a:tcPr marT="45725" marB="4572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FAD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التوثيق بصورة صحي</a:t>
                      </a:r>
                      <a:r>
                        <a:rPr kumimoji="0" lang="ar-Q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ح</a:t>
                      </a: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ة</a:t>
                      </a:r>
                    </a:p>
                  </a:txBody>
                  <a:tcPr marT="45725" marB="4572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FAD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الإجراءات أظهرت تأملاً في تطبيق النتائج </a:t>
                      </a:r>
                    </a:p>
                  </a:txBody>
                  <a:tcPr marT="45725" marB="4572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FAD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عناصر التقرير مكتملة و متسلسلة </a:t>
                      </a:r>
                    </a:p>
                  </a:txBody>
                  <a:tcPr marT="45725" marB="4572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FAD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المراجع المستخدمة حديثه ومرتبطة بالموضوع </a:t>
                      </a:r>
                    </a:p>
                  </a:txBody>
                  <a:tcPr marT="45725" marB="4572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1" name="صورة 10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16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774062" y="1844824"/>
            <a:ext cx="7242048" cy="1872208"/>
          </a:xfrm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نموذج لبحث اجرائي ومناقشته </a:t>
            </a:r>
            <a:endParaRPr lang="ar-SA" sz="6000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صورة 8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9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774062" y="1844824"/>
            <a:ext cx="7242048" cy="1872208"/>
          </a:xfrm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استراتيجيات التدريس </a:t>
            </a:r>
            <a:endParaRPr lang="ar-SA" sz="6000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صورة 8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66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9894" y="980728"/>
            <a:ext cx="7239000" cy="732696"/>
          </a:xfrm>
        </p:spPr>
        <p:txBody>
          <a:bodyPr>
            <a:normAutofit/>
          </a:bodyPr>
          <a:lstStyle/>
          <a:p>
            <a:pPr algn="r"/>
            <a:r>
              <a:rPr lang="ar-SA" sz="3200" dirty="0" smtClean="0">
                <a:solidFill>
                  <a:schemeClr val="tx1"/>
                </a:solidFill>
                <a:effectLst>
                  <a:glow rad="139700">
                    <a:schemeClr val="bg2">
                      <a:alpha val="40000"/>
                    </a:schemeClr>
                  </a:glow>
                </a:effectLst>
              </a:rPr>
              <a:t>أولاً : </a:t>
            </a: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استراتيجية لعب الأدوار :-</a:t>
            </a:r>
            <a:endParaRPr lang="ar-SA" sz="3200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988840"/>
            <a:ext cx="7213318" cy="4466896"/>
          </a:xfrm>
        </p:spPr>
        <p:txBody>
          <a:bodyPr/>
          <a:lstStyle/>
          <a:p>
            <a:pPr marL="0" indent="0">
              <a:buNone/>
            </a:pPr>
            <a:endParaRPr lang="ar-SA" dirty="0"/>
          </a:p>
        </p:txBody>
      </p:sp>
      <p:graphicFrame>
        <p:nvGraphicFramePr>
          <p:cNvPr id="10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545589"/>
              </p:ext>
            </p:extLst>
          </p:nvPr>
        </p:nvGraphicFramePr>
        <p:xfrm>
          <a:off x="755576" y="2060848"/>
          <a:ext cx="7213318" cy="46085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78498"/>
                <a:gridCol w="3465312"/>
                <a:gridCol w="2269508"/>
              </a:tblGrid>
              <a:tr h="72887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مفهومها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أهدافها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libri"/>
                          <a:cs typeface="Arial"/>
                        </a:rPr>
                        <a:t>إجراءات</a:t>
                      </a:r>
                      <a:r>
                        <a:rPr lang="ar-SA" sz="2400" kern="1200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libri"/>
                          <a:cs typeface="Arial"/>
                        </a:rPr>
                        <a:t> التنفيذ </a:t>
                      </a:r>
                      <a:endParaRPr lang="en-US" sz="24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/>
                      <a:endParaRPr lang="ar-SA" sz="20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46512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تقمص كل فرد من المشاركين في النشاط</a:t>
                      </a:r>
                      <a:r>
                        <a:rPr lang="ar-SA" sz="2400" b="1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التعليمي أحد الأدوار التي توجد في الموقف الواقعي .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1- توفير فرص التعبير عن الذات .</a:t>
                      </a: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2- تدريب الطلاب على المناقشة والتعرف على</a:t>
                      </a:r>
                      <a:r>
                        <a:rPr lang="ar-SA" sz="24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قواعدها</a:t>
                      </a: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24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3- تقوية إحساس الطلاب بالآخرين ومراعاة مشاعرهم واحترام افكارهم .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المرحلة الأولى : مرحلة الإعداد</a:t>
                      </a:r>
                      <a:r>
                        <a:rPr kumimoji="0" lang="ar-SA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</a:p>
                    <a:p>
                      <a:pPr rtl="1"/>
                      <a:endParaRPr kumimoji="0" lang="ar-SA" sz="2000" b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المرحلة الثانية : تمثيل الأدوار .</a:t>
                      </a:r>
                    </a:p>
                    <a:p>
                      <a:pPr rtl="1"/>
                      <a:endParaRPr kumimoji="0" lang="ar-SA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المرحلة الثالثة : المتابعة والتقويم</a:t>
                      </a:r>
                      <a:endParaRPr lang="ar-SA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1" name="صورة 10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01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9894" y="908720"/>
            <a:ext cx="7239000" cy="616064"/>
          </a:xfrm>
        </p:spPr>
        <p:txBody>
          <a:bodyPr>
            <a:normAutofit/>
          </a:bodyPr>
          <a:lstStyle/>
          <a:p>
            <a:pPr algn="r"/>
            <a:r>
              <a:rPr lang="ar-SA" sz="3600" dirty="0" smtClean="0">
                <a:solidFill>
                  <a:schemeClr val="tx1"/>
                </a:solidFill>
                <a:effectLst>
                  <a:glow rad="139700">
                    <a:schemeClr val="bg2">
                      <a:alpha val="40000"/>
                    </a:schemeClr>
                  </a:glow>
                </a:effectLst>
              </a:rPr>
              <a:t>ثانياً : 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استراتيجية التعلم </a:t>
            </a: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التعاوني :-</a:t>
            </a:r>
            <a:endParaRPr lang="ar-SA" sz="3200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844824"/>
            <a:ext cx="7213318" cy="4610912"/>
          </a:xfrm>
        </p:spPr>
        <p:txBody>
          <a:bodyPr/>
          <a:lstStyle/>
          <a:p>
            <a:pPr marL="0" indent="0">
              <a:buNone/>
            </a:pPr>
            <a:endParaRPr lang="ar-SA" dirty="0"/>
          </a:p>
        </p:txBody>
      </p:sp>
      <p:graphicFrame>
        <p:nvGraphicFramePr>
          <p:cNvPr id="10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249607"/>
              </p:ext>
            </p:extLst>
          </p:nvPr>
        </p:nvGraphicFramePr>
        <p:xfrm>
          <a:off x="755576" y="1916832"/>
          <a:ext cx="7213318" cy="476010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78498"/>
                <a:gridCol w="2633398"/>
                <a:gridCol w="3101422"/>
              </a:tblGrid>
              <a:tr h="63700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مفهومها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أهدافها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libri"/>
                          <a:cs typeface="Arial"/>
                        </a:rPr>
                        <a:t>إجراءات</a:t>
                      </a:r>
                      <a:r>
                        <a:rPr lang="ar-SA" sz="2400" kern="1200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libri"/>
                          <a:cs typeface="Arial"/>
                        </a:rPr>
                        <a:t> التنفيذ </a:t>
                      </a:r>
                      <a:endParaRPr lang="en-US" sz="24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/>
                      <a:endParaRPr lang="ar-SA" sz="20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998105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العمل في مجموعات صغيرة غير متجانسة يتعاون أفرادها في انجاز المهمات التعليمية المنوطة بهم .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1- </a:t>
                      </a:r>
                      <a:r>
                        <a:rPr kumimoji="0" lang="ar-SA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تساعد على استخدام عمليات التفكير الاستدلالي بشكل أكبر .</a:t>
                      </a: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ar-SA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تسهم في رفع مستوى التحصيل الدراسي للطلاب.</a:t>
                      </a: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ar-SA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تنمي العلاقات الإيجابية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1- </a:t>
                      </a:r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يتم تقسيم الطلاب إلى مجموعات غير متجانسة.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</a:t>
                      </a:r>
                      <a:r>
                        <a:rPr kumimoji="0" lang="ar-SA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يبدأ المعلم درسه بمقدمة سريعة يعطي فيها فكرة عامة عن الدرس.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يطرح المعلم ورقة العمل الأولى.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 تعرض كل مجموعة نتاج عملها أمام الطلاب ويدور نقاش حول ما يعرض.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5-يقوم المعلم في نهاية الدرس بعملية تقويم.</a:t>
                      </a:r>
                      <a:endParaRPr lang="ar-SA" sz="18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1" name="صورة 10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01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24255" y="1488463"/>
            <a:ext cx="7239000" cy="732696"/>
          </a:xfrm>
        </p:spPr>
        <p:txBody>
          <a:bodyPr>
            <a:normAutofit/>
          </a:bodyPr>
          <a:lstStyle/>
          <a:p>
            <a:pPr algn="r"/>
            <a:r>
              <a:rPr lang="en-GB" altLang="en-US" sz="3600" dirty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altLang="en-US" sz="3600" dirty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ما هو البحث الإجرائي :- </a:t>
            </a:r>
            <a:endParaRPr lang="ar-SA" sz="3600" dirty="0"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988840"/>
            <a:ext cx="7213318" cy="4568452"/>
          </a:xfrm>
        </p:spPr>
        <p:txBody>
          <a:bodyPr/>
          <a:lstStyle/>
          <a:p>
            <a:pPr marL="0" indent="0">
              <a:buNone/>
            </a:pPr>
            <a:endParaRPr lang="ar-SA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ar-SA" sz="2800" dirty="0" smtClean="0"/>
              <a:t>هو </a:t>
            </a:r>
            <a:r>
              <a:rPr lang="ar-SA" sz="2800" dirty="0"/>
              <a:t>عملية بحثية إما أن تكون فردية أو جماعية تهدف إلى تطوير أداء المعلم وممارساته التعليمية أو حل مشكلات تواجهه في الوصول إلى أهدافه ويقوم على التأمل الذاتي .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10" name="صورة 9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463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85479" y="980728"/>
            <a:ext cx="7239000" cy="588680"/>
          </a:xfrm>
        </p:spPr>
        <p:txBody>
          <a:bodyPr>
            <a:normAutofit/>
          </a:bodyPr>
          <a:lstStyle/>
          <a:p>
            <a:pPr algn="r"/>
            <a:r>
              <a:rPr lang="ar-SA" sz="3200" dirty="0" smtClean="0">
                <a:solidFill>
                  <a:schemeClr val="tx1"/>
                </a:solidFill>
                <a:effectLst>
                  <a:glow rad="139700">
                    <a:schemeClr val="bg2">
                      <a:alpha val="40000"/>
                    </a:schemeClr>
                  </a:glow>
                </a:effectLst>
              </a:rPr>
              <a:t>ثالثاً : </a:t>
            </a:r>
            <a:r>
              <a:rPr lang="ar-SA" sz="2700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استراتيجية التقويم البنائي </a:t>
            </a:r>
            <a:r>
              <a:rPr lang="ar-SA" sz="27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التدريسية</a:t>
            </a:r>
            <a:endParaRPr lang="ar-SA" sz="2700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988840"/>
            <a:ext cx="7213318" cy="4466896"/>
          </a:xfrm>
        </p:spPr>
        <p:txBody>
          <a:bodyPr/>
          <a:lstStyle/>
          <a:p>
            <a:pPr marL="0" indent="0">
              <a:buNone/>
            </a:pPr>
            <a:endParaRPr lang="ar-SA" dirty="0"/>
          </a:p>
        </p:txBody>
      </p:sp>
      <p:graphicFrame>
        <p:nvGraphicFramePr>
          <p:cNvPr id="10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955041"/>
              </p:ext>
            </p:extLst>
          </p:nvPr>
        </p:nvGraphicFramePr>
        <p:xfrm>
          <a:off x="755576" y="2004888"/>
          <a:ext cx="7213318" cy="467119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78498"/>
                <a:gridCol w="3310070"/>
                <a:gridCol w="2424750"/>
              </a:tblGrid>
              <a:tr h="65790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مفهومها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أهدافها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libri"/>
                          <a:cs typeface="Arial"/>
                        </a:rPr>
                        <a:t>إجراءات</a:t>
                      </a:r>
                      <a:r>
                        <a:rPr lang="ar-SA" sz="2400" kern="1200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libri"/>
                          <a:cs typeface="Arial"/>
                        </a:rPr>
                        <a:t> التنفيذ </a:t>
                      </a:r>
                      <a:endParaRPr lang="en-US" sz="24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/>
                      <a:endParaRPr lang="ar-SA" sz="20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909191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تدريسية تعتمد على التقويم المرحلي بهدف أخذ تغذية راجعة مستوحاة من جمع المعلومات عن الطلاب وتعلمهم .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1- </a:t>
                      </a:r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الاهتمام بالتعلم السابق.</a:t>
                      </a: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دمج التقويم في عملية التعليم والتعلم .</a:t>
                      </a: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تفعيل دور الطالب في عملية التعليم والتعلم .</a:t>
                      </a: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4-معالجة مواطن الضعف لدى الطلاب ، وتعزيز مواطن القوة.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 تقويم للخبرات التعليمية السابقة وعلاجها .</a:t>
                      </a:r>
                    </a:p>
                    <a:p>
                      <a:pPr rtl="1"/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تقويم مرحلي للتعلم الجديد .</a:t>
                      </a:r>
                    </a:p>
                    <a:p>
                      <a:pPr rtl="1"/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علاج للصعوبات المتوقعة .</a:t>
                      </a:r>
                    </a:p>
                    <a:p>
                      <a:pPr rtl="1"/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 دعم التعلم بنشاط علاجي ، أو تعزيزي ، أو إثرائي في نهاية الدرس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ar-SA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1" name="صورة 10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01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9894" y="908720"/>
            <a:ext cx="7239000" cy="588680"/>
          </a:xfrm>
        </p:spPr>
        <p:txBody>
          <a:bodyPr>
            <a:normAutofit/>
          </a:bodyPr>
          <a:lstStyle/>
          <a:p>
            <a:pPr algn="r"/>
            <a:r>
              <a:rPr lang="ar-SA" sz="3200" dirty="0" smtClean="0">
                <a:solidFill>
                  <a:schemeClr val="tx1"/>
                </a:solidFill>
                <a:effectLst>
                  <a:glow rad="139700">
                    <a:schemeClr val="bg2">
                      <a:alpha val="40000"/>
                    </a:schemeClr>
                  </a:glow>
                </a:effectLst>
              </a:rPr>
              <a:t>رابعاً : </a:t>
            </a: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استراتيجية عمليات التعلم :- </a:t>
            </a:r>
            <a:endParaRPr lang="ar-SA" sz="3200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844824"/>
            <a:ext cx="7213318" cy="4610912"/>
          </a:xfrm>
        </p:spPr>
        <p:txBody>
          <a:bodyPr/>
          <a:lstStyle/>
          <a:p>
            <a:pPr marL="0" indent="0">
              <a:buNone/>
            </a:pPr>
            <a:endParaRPr lang="ar-SA" dirty="0"/>
          </a:p>
        </p:txBody>
      </p:sp>
      <p:graphicFrame>
        <p:nvGraphicFramePr>
          <p:cNvPr id="10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283041"/>
              </p:ext>
            </p:extLst>
          </p:nvPr>
        </p:nvGraphicFramePr>
        <p:xfrm>
          <a:off x="755576" y="1844824"/>
          <a:ext cx="7213318" cy="472563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78498"/>
                <a:gridCol w="3465312"/>
                <a:gridCol w="2269508"/>
              </a:tblGrid>
              <a:tr h="66706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مفهومها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أهدافها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libri"/>
                          <a:cs typeface="Arial"/>
                        </a:rPr>
                        <a:t>إجراءات</a:t>
                      </a:r>
                      <a:r>
                        <a:rPr lang="ar-SA" sz="2400" kern="1200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libri"/>
                          <a:cs typeface="Arial"/>
                        </a:rPr>
                        <a:t> التنفيذ </a:t>
                      </a:r>
                      <a:endParaRPr lang="en-US" sz="24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/>
                      <a:endParaRPr lang="ar-SA" sz="20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963633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هي مجموعة من العمليات العقلية الأساسية والتكاملية .</a:t>
                      </a: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1- </a:t>
                      </a:r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مساعدة المتعلم على الوصول إلى المعلومات بنفسه.</a:t>
                      </a: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اعتبار التعلم عملية للبحث والاستقصاء والاكتشاف.</a:t>
                      </a: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تنمية بعض الاتجاهات العلمية لدى المتعلمين.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ويتم تنفيذ الاستراتيجية بالقيام ببعض المهام ، ومنها تخطيط أنشطة تدريبية تقوم على عمليات العلم الأساسية ، أو التكاملية ، ويقوم المعلم من خلالها بتوجيه عمل الطلاب ، ومتابعته ، وتقديم أنشطة متنوعة ، وتغذية راجعة .</a:t>
                      </a:r>
                      <a:endParaRPr lang="ar-SA" sz="18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1" name="صورة 10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01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9894" y="908720"/>
            <a:ext cx="7239000" cy="516672"/>
          </a:xfrm>
        </p:spPr>
        <p:txBody>
          <a:bodyPr>
            <a:normAutofit/>
          </a:bodyPr>
          <a:lstStyle/>
          <a:p>
            <a:pPr algn="r"/>
            <a:r>
              <a:rPr lang="ar-SA" sz="3200" dirty="0" smtClean="0">
                <a:solidFill>
                  <a:schemeClr val="tx1"/>
                </a:solidFill>
                <a:effectLst>
                  <a:glow rad="139700">
                    <a:schemeClr val="bg2">
                      <a:alpha val="40000"/>
                    </a:schemeClr>
                  </a:glow>
                </a:effectLst>
              </a:rPr>
              <a:t>خامساً : 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استراتيجية </a:t>
            </a: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الاستقصاء :- </a:t>
            </a:r>
            <a:endParaRPr lang="ar-SA" sz="3200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243055"/>
              </p:ext>
            </p:extLst>
          </p:nvPr>
        </p:nvGraphicFramePr>
        <p:xfrm>
          <a:off x="755295" y="1628800"/>
          <a:ext cx="7213599" cy="496855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49450"/>
                <a:gridCol w="2533858"/>
                <a:gridCol w="2530291"/>
              </a:tblGrid>
              <a:tr h="55896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مفهومها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أهدافها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libri"/>
                          <a:cs typeface="Arial"/>
                        </a:rPr>
                        <a:t>إجراءات</a:t>
                      </a:r>
                      <a:r>
                        <a:rPr lang="ar-SA" sz="2400" kern="1200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libri"/>
                          <a:cs typeface="Arial"/>
                        </a:rPr>
                        <a:t> التنفيذ </a:t>
                      </a:r>
                      <a:endParaRPr lang="en-US" sz="24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09590">
                <a:tc>
                  <a:txBody>
                    <a:bodyPr/>
                    <a:lstStyle/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يوضع الطالب في مواجهة إحدى المشكلات ، فيخطط ويبحث ويعمل بنفسه على حلها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وللاستقصاء ثلاث صور متنوعة : 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الاستقصاء الحر .</a:t>
                      </a:r>
                    </a:p>
                    <a:p>
                      <a:pPr rtl="1"/>
                      <a:r>
                        <a:rPr lang="ar-SA" sz="1800" b="1" dirty="0" smtClean="0"/>
                        <a:t>- </a:t>
                      </a:r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الاستقصاء الموجه.</a:t>
                      </a:r>
                    </a:p>
                    <a:p>
                      <a:pPr rtl="1"/>
                      <a:r>
                        <a:rPr lang="ar-SA" sz="1800" b="1" dirty="0" smtClean="0"/>
                        <a:t>- </a:t>
                      </a:r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الاستقصاء العادل.</a:t>
                      </a:r>
                      <a:endParaRPr lang="ar-SA" sz="18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 تنمية مهارات التفكير ، والعمل المستقل والوصول إلى المعرفة بأنفسهم.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تنمية مهارات التعلم الذاتي لدى المتعلمين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ممارسة عملية البحث العلمي وفق الخطوات المنهجية المعروفة.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 إكساب المتعلم الثقة بالنفس والقدرة على إبداء الرأي .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ar-SA" sz="18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1-</a:t>
                      </a:r>
                      <a:r>
                        <a:rPr lang="ar-SA" sz="1800" b="1" baseline="0" dirty="0" smtClean="0"/>
                        <a:t> </a:t>
                      </a:r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طرح المشكلة ومواجهة الطلاب بالموقف المحير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إدارة مناقشة مع الطلاب لتقويم المعلومات المتوفرة لديهم حول المشكلة.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قيام الطلاب بسلسلة من التجارب .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 قيام الطلاب بتنظيم البيانات التي جمعوها.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5-كتابة تقرير خاص بعملية الاستقصاء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ar-SA" sz="18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0" name="صورة 9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01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8220" y="836712"/>
            <a:ext cx="7514879" cy="516672"/>
          </a:xfrm>
        </p:spPr>
        <p:txBody>
          <a:bodyPr>
            <a:normAutofit/>
          </a:bodyPr>
          <a:lstStyle/>
          <a:p>
            <a:pPr algn="r"/>
            <a:r>
              <a:rPr lang="ar-SA" sz="2800" dirty="0" smtClean="0">
                <a:solidFill>
                  <a:schemeClr val="tx1"/>
                </a:solidFill>
                <a:effectLst>
                  <a:glow rad="139700">
                    <a:schemeClr val="bg2">
                      <a:alpha val="40000"/>
                    </a:schemeClr>
                  </a:glow>
                </a:effectLst>
              </a:rPr>
              <a:t>سادساً : 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استراتيجية الاتصال بمصادر </a:t>
            </a:r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التعلم:-</a:t>
            </a:r>
            <a:endParaRPr lang="ar-SA" sz="2800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40300"/>
              </p:ext>
            </p:extLst>
          </p:nvPr>
        </p:nvGraphicFramePr>
        <p:xfrm>
          <a:off x="755295" y="1628800"/>
          <a:ext cx="7213599" cy="49692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7084"/>
                <a:gridCol w="2816598"/>
                <a:gridCol w="2579917"/>
              </a:tblGrid>
              <a:tr h="51493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مفهومها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أهدافها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libri"/>
                          <a:cs typeface="Arial"/>
                        </a:rPr>
                        <a:t>إجراءات</a:t>
                      </a:r>
                      <a:r>
                        <a:rPr lang="ar-SA" sz="2400" kern="1200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libri"/>
                          <a:cs typeface="Arial"/>
                        </a:rPr>
                        <a:t> التنفيذ </a:t>
                      </a:r>
                      <a:endParaRPr lang="en-US" sz="24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54283">
                <a:tc>
                  <a:txBody>
                    <a:bodyPr/>
                    <a:lstStyle/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هي مجموعة من المهارات التي تنمي قدرات المعلمين في كيفية الاتصال بمصادر التعلم بأنواعها المتعددة.</a:t>
                      </a:r>
                      <a:endParaRPr lang="ar-SA" sz="18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1- </a:t>
                      </a:r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تنمية قدرة المتعلم في الحصول على المعلومات من مصادر مختلفة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تنمية مهارات البحث والاكتشاف وحل المشكلات لدى المتعلمين.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إعطاء المعلمين فرصة للتنويع في أساليب التدريس.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 مساعدة المعلمين على تبادل الخبرات.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</a:t>
                      </a:r>
                      <a:r>
                        <a:rPr kumimoji="0" lang="ar-SA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إتاحة الفرصة للتعلم الذاتي.</a:t>
                      </a:r>
                      <a:endParaRPr lang="ar-SA" sz="18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تفعيل المكتبة المدرسية , ومركز مصادر التعلم ، وتكليف الطلاب بإعداد البحوث , والاستفادة من الإمكانات التي يوفرها الحاسب الآلي بما </a:t>
                      </a:r>
                      <a:r>
                        <a:rPr kumimoji="0" lang="ar-SA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يحويه</a:t>
                      </a:r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من برمجيات عديدة ، واستخدام الشبكة العنكبوتية ، وتفعيل البريد الإلكتروني بين المعلم وطلابه .</a:t>
                      </a:r>
                      <a:endParaRPr lang="ar-SA" sz="18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0" name="صورة 9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01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9894" y="673647"/>
            <a:ext cx="7239000" cy="732696"/>
          </a:xfrm>
        </p:spPr>
        <p:txBody>
          <a:bodyPr>
            <a:normAutofit/>
          </a:bodyPr>
          <a:lstStyle/>
          <a:p>
            <a:pPr algn="r"/>
            <a:r>
              <a:rPr lang="ar-SA" sz="3200" dirty="0" smtClean="0">
                <a:solidFill>
                  <a:schemeClr val="tx1"/>
                </a:solidFill>
                <a:effectLst>
                  <a:glow rad="139700">
                    <a:schemeClr val="bg2">
                      <a:alpha val="40000"/>
                    </a:schemeClr>
                  </a:glow>
                </a:effectLst>
              </a:rPr>
              <a:t>سابعاً : 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مهارات </a:t>
            </a: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التواصل :- </a:t>
            </a:r>
            <a:r>
              <a:rPr lang="en-US" sz="3200" dirty="0"/>
              <a:t>  </a:t>
            </a:r>
            <a:endParaRPr lang="ar-SA" sz="3200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210383"/>
              </p:ext>
            </p:extLst>
          </p:nvPr>
        </p:nvGraphicFramePr>
        <p:xfrm>
          <a:off x="760801" y="1700808"/>
          <a:ext cx="7213599" cy="496877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28344"/>
                <a:gridCol w="2500606"/>
                <a:gridCol w="2984649"/>
              </a:tblGrid>
              <a:tr h="53210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مفهومها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أهدافها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libri"/>
                          <a:cs typeface="Arial"/>
                        </a:rPr>
                        <a:t>إجراءات</a:t>
                      </a:r>
                      <a:r>
                        <a:rPr lang="ar-SA" sz="2400" kern="1200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libri"/>
                          <a:cs typeface="Arial"/>
                        </a:rPr>
                        <a:t> التنفيذ </a:t>
                      </a:r>
                      <a:endParaRPr lang="en-US" sz="24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6670">
                <a:tc>
                  <a:txBody>
                    <a:bodyPr/>
                    <a:lstStyle/>
                    <a:p>
                      <a:pPr rtl="1"/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هي مجموعة من المهارات التي تساعد على تنمية التواصل اللفظي وغير اللفظي.</a:t>
                      </a:r>
                      <a:endParaRPr lang="ar-SA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1- </a:t>
                      </a:r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تقوية الروابط الاجتماعية .</a:t>
                      </a:r>
                    </a:p>
                    <a:p>
                      <a:pPr rtl="1"/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توسيع نطاق العلاقات مع الآخرين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rtl="1"/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معرفة الذات وحسن تقديرها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rtl="1"/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 النجاح في الحياة المهنية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1- </a:t>
                      </a:r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تدريب الطلاب على التواصل البصري عند مشاركاتهم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.</a:t>
                      </a:r>
                    </a:p>
                    <a:p>
                      <a:pPr rtl="1"/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حث الطلاب على التركيز والانتباه .</a:t>
                      </a:r>
                    </a:p>
                    <a:p>
                      <a:pPr rtl="1"/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حث الطلاب على التحدث بحرية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</a:p>
                    <a:p>
                      <a:pPr rtl="1"/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 استثارة الطلاب للمشاركة وإبداء الرأي .</a:t>
                      </a:r>
                    </a:p>
                    <a:p>
                      <a:pPr rtl="1"/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 تدريب الطلاب على القراءة الصامتة والجاهرة.</a:t>
                      </a:r>
                    </a:p>
                    <a:p>
                      <a:pPr rtl="1"/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6-</a:t>
                      </a:r>
                      <a:r>
                        <a:rPr kumimoji="0" lang="ar-SA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تنمية مهارة استنباط الأفكار لدى الطلاب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ar-SA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0" name="صورة 9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01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85479" y="1052736"/>
            <a:ext cx="7239000" cy="588680"/>
          </a:xfrm>
        </p:spPr>
        <p:txBody>
          <a:bodyPr>
            <a:normAutofit fontScale="90000"/>
          </a:bodyPr>
          <a:lstStyle/>
          <a:p>
            <a:pPr algn="r"/>
            <a:r>
              <a:rPr lang="ar-SA" sz="3600" dirty="0" smtClean="0">
                <a:solidFill>
                  <a:schemeClr val="tx1"/>
                </a:solidFill>
                <a:effectLst>
                  <a:glow rad="139700">
                    <a:schemeClr val="bg2">
                      <a:alpha val="40000"/>
                    </a:schemeClr>
                  </a:glow>
                </a:effectLst>
              </a:rPr>
              <a:t>ثامناً :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استراتيجية خرائط المفاهيم :- </a:t>
            </a:r>
            <a:r>
              <a:rPr lang="en-US" sz="3600" dirty="0"/>
              <a:t> </a:t>
            </a:r>
            <a:endParaRPr lang="ar-SA" sz="3600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272067"/>
              </p:ext>
            </p:extLst>
          </p:nvPr>
        </p:nvGraphicFramePr>
        <p:xfrm>
          <a:off x="755295" y="1844824"/>
          <a:ext cx="7213599" cy="46834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3322"/>
                <a:gridCol w="2506112"/>
                <a:gridCol w="2674165"/>
              </a:tblGrid>
              <a:tr h="43647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مفهومها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أهدافها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libri"/>
                          <a:cs typeface="Arial"/>
                        </a:rPr>
                        <a:t>إجراءات</a:t>
                      </a:r>
                      <a:r>
                        <a:rPr lang="ar-SA" sz="2400" kern="1200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libri"/>
                          <a:cs typeface="Arial"/>
                        </a:rPr>
                        <a:t> التنفيذ </a:t>
                      </a:r>
                      <a:endParaRPr lang="en-US" sz="24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193887">
                <a:tc>
                  <a:txBody>
                    <a:bodyPr/>
                    <a:lstStyle/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هي استراتيجية تدريسية فاعلة في تمثيل المعرفة عن طريق أشكال تخطيطية تربط المفاهيم ببعضها البعض بخطوط أو أسهم يكتب عليها كلمات تسمى كلمات الربط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ar-SA" sz="18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1- </a:t>
                      </a:r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تنظيم المعلومات في دماغ الطالب</a:t>
                      </a:r>
                      <a:r>
                        <a:rPr kumimoji="0" lang="ar-SA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</a:p>
                    <a:p>
                      <a:pPr rtl="1"/>
                      <a:r>
                        <a:rPr kumimoji="0" lang="ar-SA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</a:t>
                      </a:r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تبسيط المعلومات على شكل صور وكلمات.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ربط المفاهيم الجديدة بالبنية المعرفية للمتعلم.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 تسهم في إيجاد علاقات بين المفاهيم.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ar-SA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1- </a:t>
                      </a:r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اختيار موضوع وليكن هو المفهوم الرئيس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</a:t>
                      </a:r>
                      <a:r>
                        <a:rPr kumimoji="0" lang="ar-SA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ترتيب قائمة بالمفاهيم الأكثر</a:t>
                      </a:r>
                      <a:r>
                        <a:rPr kumimoji="0" lang="ar-SA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شمولاً  إلى الأكثر تحديداً.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تنظيم المفاهيم في شكل يبرز العلاقة بينها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 ربط المفاهيم مع بعضها بخطوط ، وتوضيح نوعية العلاقة بينها .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 استخدام الألوان والصور قدر الإمكان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.</a:t>
                      </a:r>
                      <a:endParaRPr lang="ar-SA" sz="18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0" name="صورة 9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01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85479" y="836712"/>
            <a:ext cx="7239000" cy="732696"/>
          </a:xfrm>
        </p:spPr>
        <p:txBody>
          <a:bodyPr>
            <a:normAutofit/>
          </a:bodyPr>
          <a:lstStyle/>
          <a:p>
            <a:pPr algn="r"/>
            <a:r>
              <a:rPr lang="ar-SA" sz="3200" dirty="0" smtClean="0">
                <a:solidFill>
                  <a:schemeClr val="tx1"/>
                </a:solidFill>
                <a:effectLst>
                  <a:glow rad="139700">
                    <a:schemeClr val="bg2">
                      <a:alpha val="40000"/>
                    </a:schemeClr>
                  </a:glow>
                </a:effectLst>
              </a:rPr>
              <a:t>تاسعاً : 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استراتيجية التفكير </a:t>
            </a: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الناقد :- </a:t>
            </a:r>
            <a:endParaRPr lang="ar-SA" sz="3200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235356"/>
              </p:ext>
            </p:extLst>
          </p:nvPr>
        </p:nvGraphicFramePr>
        <p:xfrm>
          <a:off x="755295" y="1700808"/>
          <a:ext cx="7213599" cy="496877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33850"/>
                <a:gridCol w="3454298"/>
                <a:gridCol w="2025451"/>
              </a:tblGrid>
              <a:tr h="54787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مفهومها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أهدافها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libri"/>
                          <a:cs typeface="Arial"/>
                        </a:rPr>
                        <a:t>إجراءات</a:t>
                      </a:r>
                      <a:r>
                        <a:rPr lang="ar-SA" sz="2400" kern="1200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libri"/>
                          <a:cs typeface="Arial"/>
                        </a:rPr>
                        <a:t> التنفيذ </a:t>
                      </a:r>
                      <a:endParaRPr lang="en-US" sz="24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20907">
                <a:tc>
                  <a:txBody>
                    <a:bodyPr/>
                    <a:lstStyle/>
                    <a:p>
                      <a:pPr rtl="1"/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مجموعة من مهارات التفكير التي يمكن أن تستخدم بصورة منفردة أو مجتمعة دون التزام بأي ترتيب معين .</a:t>
                      </a:r>
                      <a:endParaRPr lang="ar-SA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1- </a:t>
                      </a:r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تنمية التفكير الناقد عند الطلاب من خلال فحص الوقائع والمعطيات .</a:t>
                      </a:r>
                    </a:p>
                    <a:p>
                      <a:pPr rtl="1"/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تدريب الطلاب على تقدير درجة صحة استنتاج معين في ضوء المعطيات .</a:t>
                      </a:r>
                    </a:p>
                    <a:p>
                      <a:pPr rtl="1"/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تنمية قدرة الطالب على إصدار الحكم .</a:t>
                      </a:r>
                    </a:p>
                    <a:p>
                      <a:pPr rtl="1"/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 تعويد الطالب على الحرية في طرح وجهات النظر .</a:t>
                      </a:r>
                    </a:p>
                    <a:p>
                      <a:pPr rtl="1"/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 وضع الطالب في مواقف التحليل والنقد واكتشاف العلاقات .</a:t>
                      </a:r>
                      <a:endParaRPr lang="ar-SA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1- </a:t>
                      </a:r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صمم الخبرة التعليمية التي تخدم المهارة أو المهارات .</a:t>
                      </a:r>
                    </a:p>
                    <a:p>
                      <a:pPr rtl="1"/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قدم ورقة العمل للطلاب .</a:t>
                      </a:r>
                    </a:p>
                    <a:p>
                      <a:pPr rtl="1"/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أتح الفرصة للطلاب لتنفيذ ورقة العمل من خلال العمل الجماعي .</a:t>
                      </a:r>
                      <a:endParaRPr lang="ar-SA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0" name="صورة 9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01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96752"/>
            <a:ext cx="7369344" cy="588680"/>
          </a:xfrm>
        </p:spPr>
        <p:txBody>
          <a:bodyPr>
            <a:normAutofit fontScale="90000"/>
          </a:bodyPr>
          <a:lstStyle/>
          <a:p>
            <a:pPr algn="r"/>
            <a:r>
              <a:rPr lang="ar-SA" sz="3600" dirty="0" smtClean="0">
                <a:solidFill>
                  <a:schemeClr val="tx1"/>
                </a:solidFill>
                <a:effectLst>
                  <a:glow rad="139700">
                    <a:schemeClr val="bg2">
                      <a:alpha val="40000"/>
                    </a:schemeClr>
                  </a:glow>
                </a:effectLst>
              </a:rPr>
              <a:t>عاشراً : </a:t>
            </a:r>
            <a:r>
              <a:rPr lang="ar-SA" sz="3600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استراتيجية التفكير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الإبداعي :-</a:t>
            </a:r>
            <a:endParaRPr lang="ar-SA" sz="3600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856880"/>
              </p:ext>
            </p:extLst>
          </p:nvPr>
        </p:nvGraphicFramePr>
        <p:xfrm>
          <a:off x="755295" y="2221159"/>
          <a:ext cx="7213599" cy="4417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94070"/>
                <a:gridCol w="2899832"/>
                <a:gridCol w="2119697"/>
              </a:tblGrid>
              <a:tr h="38546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مفهومها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/>
                          <a:cs typeface="Arial"/>
                        </a:rPr>
                        <a:t>أهدافها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libri"/>
                          <a:cs typeface="Arial"/>
                        </a:rPr>
                        <a:t>إجراءات</a:t>
                      </a:r>
                      <a:r>
                        <a:rPr lang="ar-SA" sz="2400" kern="1200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libri"/>
                          <a:cs typeface="Arial"/>
                        </a:rPr>
                        <a:t> التنفيذ </a:t>
                      </a:r>
                      <a:endParaRPr lang="en-US" sz="24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928135">
                <a:tc>
                  <a:txBody>
                    <a:bodyPr/>
                    <a:lstStyle/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هي استراتيجية تدريسية تضم مجموعة من المهارات ، منها : الطلاقة المرونة ، الأصالة ، الإفاضة ، الخيال ، الحساسية لحل المشكلات ، الأسئلة الذكية</a:t>
                      </a:r>
                      <a:endParaRPr lang="ar-SA" sz="18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1- </a:t>
                      </a:r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تنمية مهارات التفكير الإبداعي لدى الطلاب .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تشجيع الطالب على النظر في التفكير باعتباره مهارة يمكن التدرب عليها والعمل على تحسينها.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دعم الاتجاهات الإيجابية لدى الطلاب نحو الإبداع .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 إكساب الطالب القدرة على الإحساس بالمشكلات وتقديم حلول لها بطرائق إبداعية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. </a:t>
                      </a:r>
                      <a:endParaRPr lang="ar-SA" sz="18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1- </a:t>
                      </a:r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اختيار مهارات التفكير الإبداعي المناسبة للدرس .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تشجيع الطلاب على توليد أفكار جديدة .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استثمار الأفكار المطروحة من قبل الطلاب .</a:t>
                      </a:r>
                    </a:p>
                    <a:p>
                      <a:pPr rtl="1"/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 تقبل آراء الطلاب وتعويدهم على احترام آراء الآخرين .</a:t>
                      </a:r>
                      <a:endParaRPr lang="ar-SA" sz="18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0" name="صورة 9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21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609600" y="2122513"/>
            <a:ext cx="7476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http://www.saaid.net/book/open.php?cat=98&amp;book=12945</a:t>
            </a:r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14910" r="15865" b="8851"/>
          <a:stretch/>
        </p:blipFill>
        <p:spPr bwMode="auto">
          <a:xfrm>
            <a:off x="755576" y="2953510"/>
            <a:ext cx="705678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عنصر نائب للنص 6"/>
          <p:cNvSpPr>
            <a:spLocks noGrp="1"/>
          </p:cNvSpPr>
          <p:nvPr>
            <p:ph type="body" idx="1"/>
          </p:nvPr>
        </p:nvSpPr>
        <p:spPr>
          <a:xfrm>
            <a:off x="1219936" y="1372898"/>
            <a:ext cx="6255488" cy="743507"/>
          </a:xfrm>
        </p:spPr>
        <p:txBody>
          <a:bodyPr>
            <a:noAutofit/>
          </a:bodyPr>
          <a:lstStyle/>
          <a:p>
            <a:pPr algn="ctr"/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للاستفادة من استراتيجيات التعلم النشط الرجوع لهذا الرابط</a:t>
            </a:r>
            <a:endParaRPr lang="ar-SA" sz="3200" b="1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صورة 9" descr="الوصف: Untitled-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111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726846" y="1772816"/>
            <a:ext cx="7242048" cy="3838614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جزاكن الله خيراً </a:t>
            </a:r>
            <a:br>
              <a:rPr lang="ar-SA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ar-SA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لحسن الاستماع </a:t>
            </a:r>
            <a:br>
              <a:rPr lang="ar-SA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ar-SA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ar-SA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ar-SA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ar-SA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ar-SA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أمكن المحبة </a:t>
            </a:r>
            <a:br>
              <a:rPr lang="ar-SA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ar-SA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د/وفاء شريقي </a:t>
            </a:r>
            <a:endParaRPr lang="ar-SA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صورة 7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108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24255" y="1488463"/>
            <a:ext cx="7239000" cy="732696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ar-QA" sz="3600" dirty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سئل أحد القادة :</a:t>
            </a:r>
            <a:r>
              <a:rPr lang="ar-SA" sz="3600" dirty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-</a:t>
            </a:r>
            <a:r>
              <a:rPr lang="ar-QA" sz="3600" dirty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22225" y="2335640"/>
            <a:ext cx="7213318" cy="4208693"/>
          </a:xfrm>
        </p:spPr>
        <p:txBody>
          <a:bodyPr/>
          <a:lstStyle/>
          <a:p>
            <a:pPr marL="0" indent="0">
              <a:buNone/>
            </a:pPr>
            <a:r>
              <a:rPr lang="ar-QA" sz="2800" dirty="0"/>
              <a:t>كيف استطعت أن تمنح الثقة في مرؤوسيك ؟</a:t>
            </a:r>
            <a:r>
              <a:rPr lang="ar-SA" sz="2800" dirty="0" smtClean="0"/>
              <a:t>؟</a:t>
            </a:r>
          </a:p>
          <a:p>
            <a:pPr marL="0" indent="0">
              <a:buNone/>
            </a:pPr>
            <a:endParaRPr lang="ar-SA" sz="2800" dirty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ar-QA" sz="28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فأجاب</a:t>
            </a:r>
            <a:r>
              <a:rPr lang="ar-QA" sz="2800" dirty="0"/>
              <a:t> </a:t>
            </a:r>
            <a:r>
              <a:rPr lang="ar-QA" sz="2800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ar-QA" sz="2800" dirty="0"/>
              <a:t>كنت أرد بثلاث : </a:t>
            </a:r>
            <a:endParaRPr lang="en-US" sz="2800" dirty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ar-QA" sz="2800" dirty="0"/>
              <a:t>من قال : لا أقدر   ،    قلت له :  حاول </a:t>
            </a:r>
            <a:endParaRPr lang="en-US" sz="2800" dirty="0" smtClean="0"/>
          </a:p>
          <a:p>
            <a:pPr marL="0" indent="0">
              <a:buNone/>
              <a:defRPr/>
            </a:pPr>
            <a:r>
              <a:rPr lang="ar-QA" sz="2800" dirty="0" smtClean="0"/>
              <a:t>من قال : لا أعرف </a:t>
            </a:r>
            <a:r>
              <a:rPr lang="ar-SA" sz="2800" dirty="0" smtClean="0"/>
              <a:t> </a:t>
            </a:r>
            <a:r>
              <a:rPr lang="ar-QA" sz="2800" dirty="0" smtClean="0"/>
              <a:t>،    قلت له :  تعلم </a:t>
            </a:r>
            <a:endParaRPr lang="en-US" sz="2800" dirty="0" smtClean="0"/>
          </a:p>
          <a:p>
            <a:pPr marL="0" indent="0">
              <a:buNone/>
              <a:defRPr/>
            </a:pPr>
            <a:r>
              <a:rPr lang="ar-QA" sz="2800" dirty="0" smtClean="0"/>
              <a:t>من </a:t>
            </a:r>
            <a:r>
              <a:rPr lang="ar-QA" sz="2800" dirty="0"/>
              <a:t>قال :  مستحيل ،    قلت له :  جرب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10" name="صورة 9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61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7416" y="980728"/>
            <a:ext cx="7239000" cy="732696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ar-SA" sz="3600" dirty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حرية صناعة قرار :-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268760"/>
            <a:ext cx="7213318" cy="5186976"/>
          </a:xfrm>
        </p:spPr>
        <p:txBody>
          <a:bodyPr/>
          <a:lstStyle/>
          <a:p>
            <a:pPr marL="0" indent="0">
              <a:buNone/>
            </a:pPr>
            <a:endParaRPr lang="ar-SA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10" name="Picture 4" descr="bd04912_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6113" y="2081653"/>
            <a:ext cx="5427662" cy="4702175"/>
          </a:xfrm>
          <a:prstGeom prst="rect">
            <a:avLst/>
          </a:prstGeom>
        </p:spPr>
      </p:pic>
      <p:pic>
        <p:nvPicPr>
          <p:cNvPr id="11" name="صورة 10" descr="الوصف: Untitled-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07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24255" y="1543992"/>
            <a:ext cx="7239000" cy="660688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ar-SA" sz="3600" dirty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بنهاية التدريب سوف تكونين </a:t>
            </a:r>
            <a:r>
              <a:rPr lang="ar-SA" sz="3600" dirty="0" smtClean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:-</a:t>
            </a:r>
            <a:endParaRPr lang="en-US" sz="3600" dirty="0">
              <a:solidFill>
                <a:srgbClr val="0066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2169315"/>
            <a:ext cx="7213318" cy="46085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endParaRPr lang="en-US" dirty="0">
              <a:solidFill>
                <a:srgbClr val="006600"/>
              </a:solidFill>
            </a:endParaRP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ar-SA" sz="3600" b="1" dirty="0"/>
              <a:t>1-</a:t>
            </a:r>
            <a:r>
              <a:rPr lang="ar-SA" sz="3600" dirty="0"/>
              <a:t> قد تعرفتِ على مفهوم البحث الإجرائي .</a:t>
            </a:r>
            <a:endParaRPr lang="en-US" sz="3600" dirty="0"/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ar-SA" sz="3600" b="1" dirty="0"/>
              <a:t>2-</a:t>
            </a:r>
            <a:r>
              <a:rPr lang="ar-SA" sz="3600" dirty="0"/>
              <a:t> قادرة على صياغة مشكلة البحث الإجرائي .</a:t>
            </a:r>
            <a:endParaRPr lang="en-US" sz="3600" dirty="0"/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ar-SA" sz="3600" b="1" dirty="0"/>
              <a:t>3-</a:t>
            </a:r>
            <a:r>
              <a:rPr lang="ar-SA" sz="3600" dirty="0"/>
              <a:t> قد تعرفتِ على مصادر البحث الإجرائي </a:t>
            </a:r>
            <a:r>
              <a:rPr lang="ar-SA" sz="3600" dirty="0" smtClean="0"/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ar-SA" sz="3600" b="1" dirty="0" smtClean="0"/>
              <a:t>4-</a:t>
            </a:r>
            <a:r>
              <a:rPr lang="ar-SA" sz="3600" dirty="0" smtClean="0"/>
              <a:t> </a:t>
            </a:r>
            <a:r>
              <a:rPr lang="ar-SA" sz="3600" dirty="0"/>
              <a:t>قد اعتمدت منهج البحث الإجرائي أسلوبا للتطوير والتحسين في نطاق مهام الممارس التربوي ومسؤولياته وأدواره 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ar-SA" sz="3600" b="1" dirty="0"/>
              <a:t>5-</a:t>
            </a:r>
            <a:r>
              <a:rPr lang="ar-SA" sz="3600" dirty="0"/>
              <a:t> قادرة على إعداد بحث إجرائي وفق مواصفات البحث من حيث التخطيط وخطوات التنفيذ واستخلاص النتائج وتحليلها والخروج بتوصيات وتقرير البحث .</a:t>
            </a:r>
          </a:p>
          <a:p>
            <a:pPr marL="0" indent="0">
              <a:lnSpc>
                <a:spcPct val="170000"/>
              </a:lnSpc>
              <a:buNone/>
              <a:defRPr/>
            </a:pPr>
            <a:endParaRPr lang="ar-SA" sz="3600" dirty="0"/>
          </a:p>
        </p:txBody>
      </p:sp>
      <p:pic>
        <p:nvPicPr>
          <p:cNvPr id="10" name="صورة 9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77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1696" y="1124744"/>
            <a:ext cx="7239000" cy="876712"/>
          </a:xfrm>
        </p:spPr>
        <p:txBody>
          <a:bodyPr>
            <a:normAutofit/>
          </a:bodyPr>
          <a:lstStyle/>
          <a:p>
            <a:pPr algn="r"/>
            <a:r>
              <a:rPr lang="ar-SA" sz="3600" dirty="0" smtClean="0">
                <a:solidFill>
                  <a:schemeClr val="bg2">
                    <a:lumMod val="2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ما علاقته بالتعليم والمعلمة :- </a:t>
            </a:r>
            <a:endParaRPr lang="ar-SA" sz="3600" dirty="0"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2060848"/>
            <a:ext cx="7213318" cy="43502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SA" sz="2800" b="1" dirty="0"/>
              <a:t>-</a:t>
            </a:r>
            <a:r>
              <a:rPr lang="ar-SA" sz="2800" dirty="0"/>
              <a:t> الاستخدام الشائع له في عالم التعليم .</a:t>
            </a:r>
            <a:endParaRPr lang="en-US" sz="2800" dirty="0"/>
          </a:p>
          <a:p>
            <a:pPr marL="0" indent="0">
              <a:lnSpc>
                <a:spcPct val="150000"/>
              </a:lnSpc>
              <a:buNone/>
            </a:pPr>
            <a:r>
              <a:rPr lang="ar-SA" sz="2800" b="1" dirty="0"/>
              <a:t>-</a:t>
            </a:r>
            <a:r>
              <a:rPr lang="ar-SA" sz="2800" dirty="0"/>
              <a:t> المستهدف الأول منه هم المعلمات .</a:t>
            </a:r>
            <a:endParaRPr lang="en-US" sz="2800" dirty="0"/>
          </a:p>
          <a:p>
            <a:pPr marL="0" indent="0">
              <a:lnSpc>
                <a:spcPct val="150000"/>
              </a:lnSpc>
              <a:buNone/>
            </a:pPr>
            <a:r>
              <a:rPr lang="ar-SA" sz="2800" b="1" dirty="0"/>
              <a:t>-</a:t>
            </a:r>
            <a:r>
              <a:rPr lang="ar-SA" sz="2800" dirty="0"/>
              <a:t> المستهدف الثاني منه هم الطالبات .</a:t>
            </a:r>
            <a:endParaRPr lang="en-US" sz="2800" dirty="0"/>
          </a:p>
          <a:p>
            <a:pPr marL="0" indent="0">
              <a:lnSpc>
                <a:spcPct val="150000"/>
              </a:lnSpc>
              <a:buNone/>
            </a:pPr>
            <a:r>
              <a:rPr lang="ar-SA" sz="2800" b="1" dirty="0"/>
              <a:t>-</a:t>
            </a:r>
            <a:r>
              <a:rPr lang="ar-SA" sz="2800" dirty="0"/>
              <a:t> النتيجة المرجوة منه هي نتيجة علمية .</a:t>
            </a:r>
            <a:endParaRPr lang="en-US" sz="2800" dirty="0"/>
          </a:p>
          <a:p>
            <a:pPr marL="0" indent="0">
              <a:lnSpc>
                <a:spcPct val="150000"/>
              </a:lnSpc>
              <a:buNone/>
            </a:pPr>
            <a:r>
              <a:rPr lang="ar-SA" sz="2800" dirty="0"/>
              <a:t>(فرق في الأداء – تطوير في العمل )</a:t>
            </a:r>
          </a:p>
        </p:txBody>
      </p:sp>
      <p:pic>
        <p:nvPicPr>
          <p:cNvPr id="10" name="صورة 9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61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6"/>
          <p:cNvSpPr txBox="1"/>
          <p:nvPr/>
        </p:nvSpPr>
        <p:spPr>
          <a:xfrm>
            <a:off x="1080641" y="673647"/>
            <a:ext cx="747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24255" y="980728"/>
            <a:ext cx="7239000" cy="732696"/>
          </a:xfrm>
        </p:spPr>
        <p:txBody>
          <a:bodyPr>
            <a:normAutofit/>
          </a:bodyPr>
          <a:lstStyle/>
          <a:p>
            <a:pPr algn="r"/>
            <a:r>
              <a:rPr lang="ar-SA" altLang="en-US" sz="3600" dirty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أهدافه :- </a:t>
            </a:r>
            <a:endParaRPr lang="ar-SA" sz="3600" dirty="0"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984115"/>
            <a:ext cx="7213318" cy="4782593"/>
          </a:xfrm>
        </p:spPr>
        <p:txBody>
          <a:bodyPr/>
          <a:lstStyle/>
          <a:p>
            <a:pPr marL="0" indent="0">
              <a:buNone/>
            </a:pPr>
            <a:r>
              <a:rPr lang="ar-SA" b="1" dirty="0" smtClean="0"/>
              <a:t>1</a:t>
            </a:r>
            <a:r>
              <a:rPr lang="ar-SA" sz="2800" b="1" dirty="0" smtClean="0"/>
              <a:t>-</a:t>
            </a:r>
            <a:r>
              <a:rPr lang="ar-SA" sz="2800" dirty="0" smtClean="0"/>
              <a:t> تمكين </a:t>
            </a:r>
            <a:r>
              <a:rPr lang="ar-SA" sz="2800" dirty="0"/>
              <a:t>المعلمة من تحسين ممارساتها التعليمية .</a:t>
            </a:r>
          </a:p>
          <a:p>
            <a:pPr marL="0" indent="0">
              <a:buNone/>
            </a:pPr>
            <a:r>
              <a:rPr lang="ar-SA" sz="2800" b="1" dirty="0"/>
              <a:t>2-</a:t>
            </a:r>
            <a:r>
              <a:rPr lang="ar-SA" sz="2800" dirty="0"/>
              <a:t> إحداث تطوير دائم في تعلم الطالبات .</a:t>
            </a:r>
          </a:p>
          <a:p>
            <a:pPr marL="0" indent="0">
              <a:buNone/>
            </a:pPr>
            <a:r>
              <a:rPr lang="ar-SA" sz="2800" b="1" dirty="0"/>
              <a:t>3-</a:t>
            </a:r>
            <a:r>
              <a:rPr lang="ar-SA" sz="2800" dirty="0"/>
              <a:t> تنمية مهارات البحث الإجرائي لدى </a:t>
            </a:r>
            <a:endParaRPr lang="ar-SA" sz="2800" dirty="0" smtClean="0"/>
          </a:p>
          <a:p>
            <a:pPr marL="0" indent="0">
              <a:buNone/>
            </a:pPr>
            <a:r>
              <a:rPr lang="ar-SA" sz="2800" dirty="0" smtClean="0"/>
              <a:t>المعلمات </a:t>
            </a:r>
            <a:r>
              <a:rPr lang="ar-SA" sz="2800" dirty="0"/>
              <a:t>.</a:t>
            </a:r>
          </a:p>
          <a:p>
            <a:pPr marL="0" indent="0">
              <a:buNone/>
            </a:pPr>
            <a:r>
              <a:rPr lang="ar-SA" sz="2800" b="1" dirty="0"/>
              <a:t>4-</a:t>
            </a:r>
            <a:r>
              <a:rPr lang="ar-SA" sz="2800" dirty="0"/>
              <a:t> زيادة دافعية المعلمة وتدعيم ثقتها عند اتخاذ قراراتها التعليمية .</a:t>
            </a:r>
          </a:p>
          <a:p>
            <a:pPr marL="0" indent="0">
              <a:buNone/>
            </a:pPr>
            <a:r>
              <a:rPr lang="ar-SA" sz="2800" b="1" dirty="0"/>
              <a:t>5-</a:t>
            </a:r>
            <a:r>
              <a:rPr lang="ar-SA" sz="2800" dirty="0"/>
              <a:t> ترسيخ فكرة المعلمة الباحثة الحريصة على التطوير و الارتقاء . 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10" name="صورة 9" descr="الوصف: Untitled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8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609600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flipH="1">
            <a:off x="4504979" y="5196188"/>
            <a:ext cx="139007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7107148" y="4572000"/>
            <a:ext cx="1723492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b="1" i="1" dirty="0" smtClean="0">
              <a:cs typeface="Arial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2221159"/>
            <a:ext cx="581694" cy="45626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55" cy="6858000"/>
          </a:xfrm>
          <a:prstGeom prst="rect">
            <a:avLst/>
          </a:prstGeom>
        </p:spPr>
      </p:pic>
      <p:pic>
        <p:nvPicPr>
          <p:cNvPr id="1026" name="Picture 2" descr="C:\Users\sawsan\Desktop\صور للعمل\صورة (1)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0554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 descr="الوصف: Untitled-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596"/>
            <a:ext cx="2376264" cy="63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68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افر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واف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ف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326</TotalTime>
  <Words>1925</Words>
  <Application>Microsoft Office PowerPoint</Application>
  <PresentationFormat>عرض على الشاشة (3:4)‏</PresentationFormat>
  <Paragraphs>576</Paragraphs>
  <Slides>39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39</vt:i4>
      </vt:variant>
    </vt:vector>
  </HeadingPairs>
  <TitlesOfParts>
    <vt:vector size="40" baseType="lpstr">
      <vt:lpstr>وافر</vt:lpstr>
      <vt:lpstr>إعداد : د / وفاء شريقي اليوم : الاربعاء  التاريخ : 1436/3/9 هـ </vt:lpstr>
      <vt:lpstr>مقدمة </vt:lpstr>
      <vt:lpstr> ما هو البحث الإجرائي :- </vt:lpstr>
      <vt:lpstr>سئل أحد القادة :- </vt:lpstr>
      <vt:lpstr> حرية صناعة قرار :-</vt:lpstr>
      <vt:lpstr>بنهاية التدريب سوف تكونين :-</vt:lpstr>
      <vt:lpstr>ما علاقته بالتعليم والمعلمة :- </vt:lpstr>
      <vt:lpstr> أهدافه :- </vt:lpstr>
      <vt:lpstr>عرض تقديمي في PowerPoint</vt:lpstr>
      <vt:lpstr>مسلّمات ينطلق منها البحث الإجرائي :-</vt:lpstr>
      <vt:lpstr>عرض تقديمي في PowerPoint</vt:lpstr>
      <vt:lpstr> مجالات البحث الإجرائي :- </vt:lpstr>
      <vt:lpstr>أخلاقيات الباحث خلال إجراءات البحث :-</vt:lpstr>
      <vt:lpstr>عرض تقديمي في PowerPoint</vt:lpstr>
      <vt:lpstr>خطوات البحث الإجرائي :- </vt:lpstr>
      <vt:lpstr> خامساً : فن صياغة أسئلة البحث الإجرائي :-</vt:lpstr>
      <vt:lpstr> سادساً :- جمع البيانات :- </vt:lpstr>
      <vt:lpstr>سابعاً : تحليل البيانات :-</vt:lpstr>
      <vt:lpstr> ثامناً : عرض النتائج :-</vt:lpstr>
      <vt:lpstr>أيتها المعلمة الفاضلة لتقييم بحثك اطرحي هذه  الأسئلة بعد عرض النتائج وشاركي الأخريات :-</vt:lpstr>
      <vt:lpstr>تاسعاً : التوصيات :- </vt:lpstr>
      <vt:lpstr>عاشراً : الخلاصة :- </vt:lpstr>
      <vt:lpstr>عناصر البحث الإجرائي :- </vt:lpstr>
      <vt:lpstr>عرض تقديمي في PowerPoint</vt:lpstr>
      <vt:lpstr>عرض تقديمي في PowerPoint</vt:lpstr>
      <vt:lpstr>نموذج لبحث اجرائي ومناقشته </vt:lpstr>
      <vt:lpstr>استراتيجيات التدريس </vt:lpstr>
      <vt:lpstr>أولاً : استراتيجية لعب الأدوار :-</vt:lpstr>
      <vt:lpstr>ثانياً : استراتيجية التعلم التعاوني :-</vt:lpstr>
      <vt:lpstr>ثالثاً : استراتيجية التقويم البنائي التدريسية</vt:lpstr>
      <vt:lpstr>رابعاً : استراتيجية عمليات التعلم :- </vt:lpstr>
      <vt:lpstr>خامساً : استراتيجية الاستقصاء :- </vt:lpstr>
      <vt:lpstr>سادساً : استراتيجية الاتصال بمصادر التعلم:-</vt:lpstr>
      <vt:lpstr>سابعاً : مهارات التواصل :-   </vt:lpstr>
      <vt:lpstr>ثامناً : استراتيجية خرائط المفاهيم :-  </vt:lpstr>
      <vt:lpstr>تاسعاً : استراتيجية التفكير الناقد :- </vt:lpstr>
      <vt:lpstr>عاشراً : استراتيجية التفكير الإبداعي :-</vt:lpstr>
      <vt:lpstr>عرض تقديمي في PowerPoint</vt:lpstr>
      <vt:lpstr>جزاكن الله خيراً  لحسن الاستماع    أمكن المحبة  د/وفاء شريقي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subject>Free Powerpoint Template</dc:subject>
  <dc:creator>sawsan</dc:creator>
  <dc:description>Free Template From http://www.graphicsland.com</dc:description>
  <cp:lastModifiedBy>sawsan</cp:lastModifiedBy>
  <cp:revision>50</cp:revision>
  <cp:lastPrinted>2014-12-30T09:22:39Z</cp:lastPrinted>
  <dcterms:created xsi:type="dcterms:W3CDTF">2014-12-28T04:42:13Z</dcterms:created>
  <dcterms:modified xsi:type="dcterms:W3CDTF">2015-11-23T05:54:39Z</dcterms:modified>
</cp:coreProperties>
</file>