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2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322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20" r:id="rId49"/>
    <p:sldId id="302" r:id="rId50"/>
    <p:sldId id="307" r:id="rId51"/>
    <p:sldId id="308" r:id="rId52"/>
    <p:sldId id="312" r:id="rId53"/>
    <p:sldId id="313" r:id="rId54"/>
    <p:sldId id="310" r:id="rId55"/>
    <p:sldId id="311" r:id="rId56"/>
    <p:sldId id="314" r:id="rId57"/>
    <p:sldId id="315" r:id="rId58"/>
    <p:sldId id="316" r:id="rId59"/>
    <p:sldId id="317" r:id="rId60"/>
    <p:sldId id="318" r:id="rId61"/>
    <p:sldId id="319" r:id="rId6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6" d="100"/>
          <a:sy n="5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B99A42-3524-4359-9374-7FD6D97BE5C1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345694-3B55-41DC-B8B1-1917967FED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928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A067D8-A5FC-4D52-9B4D-298741B0177D}" type="slidenum">
              <a:rPr lang="ar-SA" smtClean="0"/>
              <a:pPr eaLnBrk="1" hangingPunct="1"/>
              <a:t>51</a:t>
            </a:fld>
            <a:endParaRPr lang="en-US" smtClean="0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1588" y="8685081"/>
            <a:ext cx="2971800" cy="4574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0E2ED94B-6504-4E7E-9E3B-70AC5F10DF43}" type="slidenum">
              <a:rPr lang="ar-SA" sz="1200">
                <a:latin typeface="+mn-lt"/>
                <a:cs typeface="+mn-cs"/>
              </a:rPr>
              <a:pPr algn="l">
                <a:defRPr/>
              </a:pPr>
              <a:t>51</a:t>
            </a:fld>
            <a:endParaRPr lang="en-US" sz="1200">
              <a:latin typeface="+mn-lt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C17E0D-9D4D-4FCB-B66C-38053635082C}" type="slidenum">
              <a:rPr lang="ar-SA" smtClean="0"/>
              <a:pPr eaLnBrk="1" hangingPunct="1"/>
              <a:t>52</a:t>
            </a:fld>
            <a:endParaRPr lang="en-US" smtClean="0"/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1588" y="8685081"/>
            <a:ext cx="2971800" cy="4574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4B7516B9-2A54-4AA6-AF01-42FFAFD875E9}" type="slidenum">
              <a:rPr lang="ar-SA" sz="1200">
                <a:latin typeface="+mn-lt"/>
                <a:cs typeface="+mn-cs"/>
              </a:rPr>
              <a:pPr algn="l">
                <a:defRPr/>
              </a:pPr>
              <a:t>52</a:t>
            </a:fld>
            <a:endParaRPr lang="en-US" sz="1200">
              <a:latin typeface="+mn-lt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3272EF7-6801-4771-AD66-68B239B1B8AE}" type="slidenum">
              <a:rPr lang="ar-SA" smtClean="0"/>
              <a:pPr eaLnBrk="1" hangingPunct="1"/>
              <a:t>53</a:t>
            </a:fld>
            <a:endParaRPr lang="en-US" smtClean="0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1588" y="8685081"/>
            <a:ext cx="2971800" cy="4574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D7FF00C3-EAE7-483C-BC22-888A9653846C}" type="slidenum">
              <a:rPr lang="ar-SA" sz="1200">
                <a:latin typeface="+mn-lt"/>
                <a:cs typeface="+mn-cs"/>
              </a:rPr>
              <a:pPr algn="l">
                <a:defRPr/>
              </a:pPr>
              <a:t>53</a:t>
            </a:fld>
            <a:endParaRPr lang="en-US" sz="1200">
              <a:latin typeface="+mn-lt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29F918-96C6-4C81-AD72-8CDC2ED93F20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5E27A77-A0FC-42FC-B02F-3AEC003206F8}" type="datetimeFigureOut">
              <a:rPr lang="ar-SA" smtClean="0"/>
              <a:t>11/02/37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543800" cy="3086199"/>
          </a:xfrm>
        </p:spPr>
        <p:txBody>
          <a:bodyPr/>
          <a:lstStyle/>
          <a:p>
            <a:pPr algn="ctr">
              <a:defRPr/>
            </a:pPr>
            <a:r>
              <a:rPr lang="ar-SA" sz="4800" b="1" dirty="0">
                <a:ln w="11430"/>
                <a:solidFill>
                  <a:schemeClr val="tx2">
                    <a:lumMod val="75000"/>
                  </a:schemeClr>
                </a:solidFill>
              </a:rPr>
              <a:t>خصائص النمو في المرحلة الثانوية </a:t>
            </a:r>
            <a:br>
              <a:rPr lang="ar-SA" sz="4800" b="1" dirty="0">
                <a:ln w="11430"/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4800" b="1" dirty="0">
                <a:ln w="11430"/>
                <a:solidFill>
                  <a:schemeClr val="tx2">
                    <a:lumMod val="75000"/>
                  </a:schemeClr>
                </a:solidFill>
              </a:rPr>
              <a:t>وفن التواصل والألفة</a:t>
            </a:r>
            <a:r>
              <a:rPr lang="ar-SA" sz="4800" dirty="0">
                <a:ln w="11430"/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SA" sz="4800" dirty="0">
                <a:ln w="11430"/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4800" dirty="0">
                <a:ln w="11430"/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SA" sz="4800" dirty="0">
                <a:ln w="11430"/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4800" dirty="0">
                <a:ln w="11430"/>
                <a:solidFill>
                  <a:schemeClr val="tx2">
                    <a:lumMod val="75000"/>
                  </a:schemeClr>
                </a:solidFill>
              </a:rPr>
              <a:t>دورة لأسرة الثانوي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6461760" cy="13457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r-SA" sz="2400" b="1" dirty="0">
                <a:ln w="11430"/>
                <a:solidFill>
                  <a:schemeClr val="tx2">
                    <a:lumMod val="75000"/>
                  </a:schemeClr>
                </a:solidFill>
              </a:rPr>
              <a:t>تنسيق وإعداد</a:t>
            </a:r>
          </a:p>
          <a:p>
            <a:pPr algn="ctr">
              <a:defRPr/>
            </a:pPr>
            <a:r>
              <a:rPr lang="ar-SA" sz="2400" b="1" dirty="0">
                <a:ln w="11430"/>
                <a:solidFill>
                  <a:schemeClr val="tx2">
                    <a:lumMod val="75000"/>
                  </a:schemeClr>
                </a:solidFill>
              </a:rPr>
              <a:t>أمكن المحبة د/ وفاء </a:t>
            </a:r>
            <a:r>
              <a:rPr lang="ar-SA" sz="24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شريقي</a:t>
            </a:r>
          </a:p>
          <a:p>
            <a:pPr algn="ctr">
              <a:defRPr/>
            </a:pPr>
            <a:r>
              <a:rPr lang="ar-SA" sz="2400" b="1" smtClean="0">
                <a:ln w="11430"/>
                <a:solidFill>
                  <a:schemeClr val="tx2">
                    <a:lumMod val="75000"/>
                  </a:schemeClr>
                </a:solidFill>
              </a:rPr>
              <a:t>21-1-1437هـ</a:t>
            </a:r>
            <a:endParaRPr lang="ar-SA" sz="2400" b="1" dirty="0">
              <a:ln w="11430"/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2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427984" y="1556792"/>
            <a:ext cx="3657600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3200" b="1" dirty="0">
                <a:solidFill>
                  <a:srgbClr val="161616"/>
                </a:solidFill>
              </a:rPr>
              <a:t>ذهب الأب و</a:t>
            </a:r>
            <a:r>
              <a:rPr lang="ar-SA" sz="3200" b="1" dirty="0">
                <a:solidFill>
                  <a:srgbClr val="161616"/>
                </a:solidFill>
              </a:rPr>
              <a:t>أ</a:t>
            </a:r>
            <a:r>
              <a:rPr lang="ar-YE" sz="3200" b="1" dirty="0">
                <a:solidFill>
                  <a:srgbClr val="161616"/>
                </a:solidFill>
              </a:rPr>
              <a:t>حضر بقية أفراد العائلة وبد</a:t>
            </a:r>
            <a:r>
              <a:rPr lang="ar-SA" sz="3200" b="1" dirty="0">
                <a:solidFill>
                  <a:srgbClr val="161616"/>
                </a:solidFill>
              </a:rPr>
              <a:t>أ</a:t>
            </a:r>
            <a:r>
              <a:rPr lang="ar-YE" sz="3200" b="1" dirty="0">
                <a:solidFill>
                  <a:srgbClr val="161616"/>
                </a:solidFill>
              </a:rPr>
              <a:t> يقارن بينه وبين عائلته </a:t>
            </a:r>
            <a:r>
              <a:rPr lang="ar-YE" sz="3200" b="1" dirty="0" smtClean="0">
                <a:solidFill>
                  <a:srgbClr val="161616"/>
                </a:solidFill>
              </a:rPr>
              <a:t>ويقول </a:t>
            </a:r>
            <a:r>
              <a:rPr lang="ar-YE" sz="3200" b="1" dirty="0">
                <a:solidFill>
                  <a:srgbClr val="161616"/>
                </a:solidFill>
              </a:rPr>
              <a:t>له </a:t>
            </a:r>
            <a:r>
              <a:rPr lang="ar-SA" sz="3200" b="1" dirty="0" smtClean="0">
                <a:solidFill>
                  <a:srgbClr val="161616"/>
                </a:solidFill>
              </a:rPr>
              <a:t>: </a:t>
            </a:r>
            <a:r>
              <a:rPr lang="ar-YE" sz="3200" b="1" dirty="0" smtClean="0">
                <a:solidFill>
                  <a:srgbClr val="2F2FFF"/>
                </a:solidFill>
              </a:rPr>
              <a:t>تملك </a:t>
            </a:r>
            <a:r>
              <a:rPr lang="ar-YE" sz="3200" b="1" dirty="0">
                <a:solidFill>
                  <a:srgbClr val="2F2FFF"/>
                </a:solidFill>
              </a:rPr>
              <a:t>ريش</a:t>
            </a:r>
            <a:r>
              <a:rPr lang="ar-SA" sz="3200" b="1" dirty="0">
                <a:solidFill>
                  <a:srgbClr val="2F2FFF"/>
                </a:solidFill>
              </a:rPr>
              <a:t>ا</a:t>
            </a:r>
            <a:r>
              <a:rPr lang="ar-YE" sz="3200" b="1" dirty="0">
                <a:solidFill>
                  <a:srgbClr val="2F2FFF"/>
                </a:solidFill>
              </a:rPr>
              <a:t> </a:t>
            </a:r>
            <a:endParaRPr lang="ar-SA" sz="3200" b="1" dirty="0" smtClean="0">
              <a:solidFill>
                <a:srgbClr val="2F2FFF"/>
              </a:solidFill>
            </a:endParaRP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3200" b="1" dirty="0" smtClean="0">
                <a:solidFill>
                  <a:srgbClr val="2F2FFF"/>
                </a:solidFill>
              </a:rPr>
              <a:t>وهم كذلك</a:t>
            </a:r>
            <a:r>
              <a:rPr lang="ar-SA" sz="3200" b="1" dirty="0" smtClean="0">
                <a:solidFill>
                  <a:srgbClr val="2F2FFF"/>
                </a:solidFill>
              </a:rPr>
              <a:t> </a:t>
            </a: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3200" b="1" dirty="0" smtClean="0">
                <a:solidFill>
                  <a:srgbClr val="FF0000"/>
                </a:solidFill>
              </a:rPr>
              <a:t>تملك </a:t>
            </a:r>
            <a:r>
              <a:rPr lang="ar-YE" sz="3200" b="1" dirty="0">
                <a:solidFill>
                  <a:srgbClr val="FF0000"/>
                </a:solidFill>
              </a:rPr>
              <a:t>جناحين ومنقار</a:t>
            </a:r>
            <a:r>
              <a:rPr lang="ar-SA" sz="3200" b="1" dirty="0">
                <a:solidFill>
                  <a:srgbClr val="FF0000"/>
                </a:solidFill>
              </a:rPr>
              <a:t>ا</a:t>
            </a:r>
            <a:r>
              <a:rPr lang="ar-YE" sz="3200" b="1" dirty="0">
                <a:solidFill>
                  <a:srgbClr val="FF0000"/>
                </a:solidFill>
              </a:rPr>
              <a:t> </a:t>
            </a:r>
            <a:r>
              <a:rPr lang="ar-YE" sz="3200" b="1" dirty="0" smtClean="0">
                <a:solidFill>
                  <a:srgbClr val="2F2FFF"/>
                </a:solidFill>
              </a:rPr>
              <a:t>لماذا </a:t>
            </a:r>
            <a:r>
              <a:rPr lang="ar-YE" sz="3200" b="1" dirty="0">
                <a:solidFill>
                  <a:srgbClr val="2F2FFF"/>
                </a:solidFill>
              </a:rPr>
              <a:t>لا تكون </a:t>
            </a:r>
            <a:r>
              <a:rPr lang="ar-YE" sz="3200" b="1" dirty="0" smtClean="0">
                <a:solidFill>
                  <a:srgbClr val="2F2FFF"/>
                </a:solidFill>
              </a:rPr>
              <a:t>صقراً</a:t>
            </a:r>
            <a:r>
              <a:rPr lang="ar-SA" sz="3200" b="1" dirty="0" smtClean="0">
                <a:solidFill>
                  <a:srgbClr val="2F2FFF"/>
                </a:solidFill>
              </a:rPr>
              <a:t> </a:t>
            </a:r>
            <a:r>
              <a:rPr lang="ar-YE" sz="3200" b="1" dirty="0" smtClean="0">
                <a:solidFill>
                  <a:srgbClr val="C00000"/>
                </a:solidFill>
              </a:rPr>
              <a:t>حاول</a:t>
            </a:r>
            <a:r>
              <a:rPr lang="ar-SA" sz="3200" b="1" dirty="0">
                <a:solidFill>
                  <a:srgbClr val="161616"/>
                </a:solidFill>
              </a:rPr>
              <a:t> </a:t>
            </a:r>
            <a:r>
              <a:rPr lang="ar-SA" sz="3200" b="1" dirty="0" smtClean="0">
                <a:solidFill>
                  <a:srgbClr val="161616"/>
                </a:solidFill>
              </a:rPr>
              <a:t>, </a:t>
            </a:r>
            <a:r>
              <a:rPr lang="ar-YE" sz="3200" b="1" dirty="0" smtClean="0">
                <a:solidFill>
                  <a:srgbClr val="00496D"/>
                </a:solidFill>
              </a:rPr>
              <a:t>جرب</a:t>
            </a:r>
            <a:r>
              <a:rPr lang="ar-SA" sz="3200" b="1" dirty="0">
                <a:solidFill>
                  <a:srgbClr val="161616"/>
                </a:solidFill>
              </a:rPr>
              <a:t> </a:t>
            </a:r>
            <a:r>
              <a:rPr lang="ar-SA" sz="3200" b="1" dirty="0" smtClean="0">
                <a:solidFill>
                  <a:srgbClr val="161616"/>
                </a:solidFill>
              </a:rPr>
              <a:t>,</a:t>
            </a:r>
            <a:r>
              <a:rPr lang="ar-YE" sz="3200" b="1" dirty="0" smtClean="0">
                <a:solidFill>
                  <a:srgbClr val="FF0000"/>
                </a:solidFill>
              </a:rPr>
              <a:t>لا </a:t>
            </a:r>
            <a:r>
              <a:rPr lang="ar-YE" sz="3200" b="1" dirty="0">
                <a:solidFill>
                  <a:srgbClr val="FF0000"/>
                </a:solidFill>
              </a:rPr>
              <a:t>تقل لا </a:t>
            </a:r>
            <a:r>
              <a:rPr lang="ar-SA" sz="3200" b="1" dirty="0">
                <a:solidFill>
                  <a:srgbClr val="FF0000"/>
                </a:solidFill>
              </a:rPr>
              <a:t>أ</a:t>
            </a:r>
            <a:r>
              <a:rPr lang="ar-YE" sz="3200" b="1" dirty="0">
                <a:solidFill>
                  <a:srgbClr val="FF0000"/>
                </a:solidFill>
              </a:rPr>
              <a:t>قدر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9" descr="bird11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240359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5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Grp="1" noRot="1" noChangeArrowheads="1"/>
          </p:cNvSpPr>
          <p:nvPr>
            <p:ph sz="half" idx="2"/>
          </p:nvPr>
        </p:nvSpPr>
        <p:spPr>
          <a:xfrm>
            <a:off x="4427984" y="1268760"/>
            <a:ext cx="3657600" cy="5433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None/>
              <a:defRPr/>
            </a:pPr>
            <a:endParaRPr lang="ar-SA" sz="5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ar-SA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أ</a:t>
            </a:r>
            <a:r>
              <a:rPr lang="ar-YE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خذ الأب يراقب من بعيد </a:t>
            </a:r>
          </a:p>
          <a:p>
            <a:pPr marL="0" indent="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ar-YE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ما الذي سيفعله ابنه </a:t>
            </a:r>
          </a:p>
          <a:p>
            <a:pPr marL="0" indent="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ar-YE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وبد</a:t>
            </a:r>
            <a:r>
              <a:rPr lang="ar-SA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أ</a:t>
            </a:r>
            <a:r>
              <a:rPr lang="ar-YE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يشعر الأب بالراحة عندما نظر...</a:t>
            </a:r>
          </a:p>
        </p:txBody>
      </p:sp>
      <p:pic>
        <p:nvPicPr>
          <p:cNvPr id="8" name="Picture 11" descr="bird6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096344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9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8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8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8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8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4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427984" y="1556792"/>
            <a:ext cx="3657600" cy="4093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000" b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وهو يحاول الطيران </a:t>
            </a: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000" b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حاول عدة مرات </a:t>
            </a: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000" b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محاولة بعد محاولة </a:t>
            </a: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000" b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انظر كم مره حاول الطيران</a:t>
            </a:r>
          </a:p>
        </p:txBody>
      </p:sp>
      <p:pic>
        <p:nvPicPr>
          <p:cNvPr id="8" name="Picture 12" descr="bird6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3394720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8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9LL9-9fb15a89c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052736"/>
            <a:ext cx="640871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03549" y="3645024"/>
            <a:ext cx="7488832" cy="28007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400" b="1" dirty="0">
                <a:latin typeface="Arial" charset="0"/>
                <a:cs typeface="Font 328" pitchFamily="2" charset="-78"/>
              </a:rPr>
              <a:t>وبعد عدة محاولات استطاع أخيراً أن يحلق عالياً </a:t>
            </a: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400" b="1" dirty="0">
                <a:latin typeface="Arial" charset="0"/>
                <a:cs typeface="Font 328" pitchFamily="2" charset="-78"/>
              </a:rPr>
              <a:t>لأنه </a:t>
            </a:r>
            <a:r>
              <a:rPr lang="ar-YE" sz="4400" b="1" dirty="0">
                <a:solidFill>
                  <a:srgbClr val="FF0000"/>
                </a:solidFill>
                <a:latin typeface="Arial" charset="0"/>
                <a:cs typeface="Font 328" pitchFamily="2" charset="-78"/>
              </a:rPr>
              <a:t>ببساطه</a:t>
            </a:r>
            <a:r>
              <a:rPr lang="ar-YE" sz="4400" b="1" dirty="0">
                <a:latin typeface="Arial" charset="0"/>
                <a:cs typeface="Font 328" pitchFamily="2" charset="-78"/>
              </a:rPr>
              <a:t> استفاد من الإمكانيات </a:t>
            </a:r>
            <a:endParaRPr lang="ar-SA" sz="4400" b="1" dirty="0" smtClean="0">
              <a:latin typeface="Arial" charset="0"/>
              <a:cs typeface="Font 328" pitchFamily="2" charset="-78"/>
            </a:endParaRP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400" b="1" dirty="0" smtClean="0">
                <a:solidFill>
                  <a:srgbClr val="FFFF00"/>
                </a:solidFill>
                <a:latin typeface="Arial" charset="0"/>
                <a:cs typeface="Font 328" pitchFamily="2" charset="-78"/>
              </a:rPr>
              <a:t>ولم </a:t>
            </a:r>
            <a:r>
              <a:rPr lang="ar-YE" sz="4400" b="1" dirty="0">
                <a:solidFill>
                  <a:srgbClr val="FFFF00"/>
                </a:solidFill>
                <a:latin typeface="Arial" charset="0"/>
                <a:cs typeface="Font 328" pitchFamily="2" charset="-78"/>
              </a:rPr>
              <a:t>ييئس</a:t>
            </a:r>
            <a:endParaRPr lang="en-US" sz="4400" b="1" dirty="0">
              <a:solidFill>
                <a:srgbClr val="FFFF00"/>
              </a:solidFill>
              <a:latin typeface="Arial" charset="0"/>
              <a:cs typeface="Font 328" pitchFamily="2" charset="-78"/>
            </a:endParaRPr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36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355976" y="1700808"/>
            <a:ext cx="3657600" cy="4662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6600" b="1" dirty="0">
                <a:solidFill>
                  <a:srgbClr val="000000"/>
                </a:solidFill>
                <a:latin typeface="Arial" charset="0"/>
              </a:rPr>
              <a:t>هذه قصة الصقر </a:t>
            </a: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6600" b="1" dirty="0">
                <a:solidFill>
                  <a:srgbClr val="000000"/>
                </a:solidFill>
                <a:latin typeface="Arial" charset="0"/>
              </a:rPr>
              <a:t>الذي يوماً ما ...</a:t>
            </a:r>
            <a:endParaRPr lang="en-US" sz="66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15" descr="bird44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880320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8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30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283968" y="1988840"/>
            <a:ext cx="3657600" cy="3904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14300" indent="0" algn="ctr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ar-YE" sz="8800" b="1" dirty="0">
                <a:cs typeface="+mn-cs"/>
              </a:rPr>
              <a:t>ظن أنه دجاجة</a:t>
            </a:r>
            <a:endParaRPr lang="en-US" sz="8800" b="1" dirty="0">
              <a:cs typeface="+mn-cs"/>
            </a:endParaRPr>
          </a:p>
        </p:txBody>
      </p:sp>
      <p:pic>
        <p:nvPicPr>
          <p:cNvPr id="8" name="Picture 13" descr="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024336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3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29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427984" y="1340768"/>
            <a:ext cx="3657600" cy="5078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7200" b="1" dirty="0">
                <a:cs typeface="Font 328" pitchFamily="2" charset="-78"/>
              </a:rPr>
              <a:t>يودعكم الصقر </a:t>
            </a: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7200" b="1" dirty="0">
                <a:cs typeface="Font 328" pitchFamily="2" charset="-78"/>
              </a:rPr>
              <a:t>ويقول لكم ما الذي استفدتم </a:t>
            </a:r>
            <a:r>
              <a:rPr lang="ar-YE" sz="7200" b="1" dirty="0">
                <a:solidFill>
                  <a:srgbClr val="FF0000"/>
                </a:solidFill>
                <a:cs typeface="Font 328" pitchFamily="2" charset="-78"/>
              </a:rPr>
              <a:t>من قصته</a:t>
            </a:r>
            <a:endParaRPr lang="en-US" sz="7200" b="1" dirty="0">
              <a:solidFill>
                <a:srgbClr val="FF0000"/>
              </a:solidFill>
              <a:cs typeface="Font 328" pitchFamily="2" charset="-78"/>
            </a:endParaRPr>
          </a:p>
        </p:txBody>
      </p:sp>
      <p:pic>
        <p:nvPicPr>
          <p:cNvPr id="8" name="Picture 16" descr="bird85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880320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5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683568" y="2924944"/>
            <a:ext cx="6984776" cy="37364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13500000">
              <a:schemeClr val="bg2"/>
            </a:prstShdw>
          </a:effectLst>
        </p:spPr>
        <p:txBody>
          <a:bodyPr wrap="square" anchor="ctr">
            <a:spAutoFit/>
          </a:bodyPr>
          <a:lstStyle/>
          <a:p>
            <a:pPr marL="114300" indent="0" algn="ctr" eaLnBrk="0" hangingPunct="0">
              <a:buNone/>
              <a:defRPr/>
            </a:pP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أنت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بالفعل </a:t>
            </a:r>
            <a:r>
              <a:rPr lang="ar-YE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صقر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فلا تسمع كلام دجاج الحظيرة 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افرد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جناحيك وحلق بعيدا </a:t>
            </a:r>
            <a:br>
              <a:rPr lang="ar-SA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لترى دنيا مختلفة وتعيش أحلاما</a:t>
            </a:r>
            <a:r>
              <a:rPr lang="ar-YE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ً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مختلفة</a:t>
            </a:r>
            <a:endParaRPr lang="ar-YE" sz="32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114300" indent="0" algn="ctr" eaLnBrk="0" hangingPunct="0">
              <a:buNone/>
              <a:defRPr/>
            </a:pP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واترك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دجاج الحظيرة ينعم بالحب والماء والذبح وحلق أنت </a:t>
            </a:r>
            <a:r>
              <a:rPr lang="ar-YE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عالياً</a:t>
            </a:r>
          </a:p>
          <a:p>
            <a:pPr marL="114300" indent="0" algn="ctr" eaLnBrk="0" hangingPunct="0">
              <a:buNone/>
              <a:defRPr/>
            </a:pP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إنها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حياة واحدة حاول أن تعيشها ولا تقبل أن تكون دجاج</a:t>
            </a:r>
            <a:r>
              <a:rPr lang="ar-YE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ة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في </a:t>
            </a:r>
            <a:r>
              <a:rPr lang="ar-SA" sz="32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الحظير</a:t>
            </a:r>
            <a:r>
              <a:rPr lang="ar-YE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ة</a:t>
            </a:r>
            <a:endParaRPr lang="ar-SA" sz="32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17" descr="9LL9-9fb15a89c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9" y="980728"/>
            <a:ext cx="8501062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5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2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2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" y="1124744"/>
            <a:ext cx="6912768" cy="5256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89920" y="1416550"/>
            <a:ext cx="1872208" cy="1015663"/>
          </a:xfrm>
          <a:prstGeom prst="rect">
            <a:avLst/>
          </a:prstGeom>
          <a:gradFill rotWithShape="1">
            <a:gsLst>
              <a:gs pos="0">
                <a:srgbClr val="99FF66">
                  <a:gamma/>
                  <a:shade val="46275"/>
                  <a:invGamma/>
                </a:srgbClr>
              </a:gs>
              <a:gs pos="5000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5724" dir="2700000" algn="ctr" rotWithShape="0">
              <a:srgbClr val="99FF6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YE" sz="6000" b="1" dirty="0">
                <a:solidFill>
                  <a:srgbClr val="000000"/>
                </a:solidFill>
                <a:latin typeface="Arial" charset="0"/>
                <a:cs typeface="Font 328" pitchFamily="2" charset="-78"/>
              </a:rPr>
              <a:t>و</a:t>
            </a:r>
            <a:r>
              <a:rPr lang="ar-SA" sz="6000" b="1" dirty="0">
                <a:solidFill>
                  <a:srgbClr val="000000"/>
                </a:solidFill>
                <a:latin typeface="Arial" charset="0"/>
                <a:cs typeface="Font 328" pitchFamily="2" charset="-78"/>
              </a:rPr>
              <a:t>لن</a:t>
            </a:r>
            <a:r>
              <a:rPr lang="ar-YE" sz="6000" b="1" dirty="0">
                <a:solidFill>
                  <a:srgbClr val="000000"/>
                </a:solidFill>
                <a:latin typeface="Arial" charset="0"/>
                <a:cs typeface="Font 328" pitchFamily="2" charset="-78"/>
              </a:rPr>
              <a:t>تذكر</a:t>
            </a:r>
            <a:endParaRPr lang="en-US" sz="6000" b="1" dirty="0">
              <a:solidFill>
                <a:srgbClr val="000000"/>
              </a:solidFill>
              <a:latin typeface="Arial" charset="0"/>
              <a:cs typeface="Font 328" pitchFamily="2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2699" y="2204864"/>
            <a:ext cx="74866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7200" b="1" dirty="0">
                <a:solidFill>
                  <a:srgbClr val="FFFF00"/>
                </a:solidFill>
              </a:rPr>
              <a:t> </a:t>
            </a:r>
            <a:r>
              <a:rPr lang="ar-YE" sz="4000" b="1" dirty="0">
                <a:solidFill>
                  <a:srgbClr val="FFFF00"/>
                </a:solidFill>
              </a:rPr>
              <a:t>قوله تعالى </a:t>
            </a:r>
            <a:r>
              <a:rPr lang="ar-SA" sz="4000" b="1" dirty="0">
                <a:solidFill>
                  <a:srgbClr val="FFFF00"/>
                </a:solidFill>
              </a:rPr>
              <a:t>:</a:t>
            </a:r>
            <a:endParaRPr lang="ar-YE" sz="40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ar-YE" sz="4400" b="1" dirty="0">
                <a:solidFill>
                  <a:srgbClr val="FFFF00"/>
                </a:solidFill>
              </a:rPr>
              <a:t>((</a:t>
            </a:r>
            <a:r>
              <a:rPr lang="ar-SA" sz="4400" b="1" dirty="0">
                <a:solidFill>
                  <a:srgbClr val="FFFF00"/>
                </a:solidFill>
              </a:rPr>
              <a:t>إن الله لا</a:t>
            </a:r>
            <a:r>
              <a:rPr lang="ar-YE" sz="4400" b="1" dirty="0">
                <a:solidFill>
                  <a:srgbClr val="FFFF00"/>
                </a:solidFill>
              </a:rPr>
              <a:t> </a:t>
            </a:r>
            <a:r>
              <a:rPr lang="ar-SA" sz="4400" b="1" dirty="0">
                <a:solidFill>
                  <a:srgbClr val="FFFF00"/>
                </a:solidFill>
              </a:rPr>
              <a:t>يغير ما</a:t>
            </a:r>
            <a:r>
              <a:rPr lang="ar-YE" sz="4400" b="1" dirty="0">
                <a:solidFill>
                  <a:srgbClr val="FFFF00"/>
                </a:solidFill>
              </a:rPr>
              <a:t> </a:t>
            </a:r>
            <a:r>
              <a:rPr lang="ar-SA" sz="4400" b="1" dirty="0">
                <a:solidFill>
                  <a:srgbClr val="FFFF00"/>
                </a:solidFill>
              </a:rPr>
              <a:t>بقوم </a:t>
            </a:r>
            <a:endParaRPr lang="ar-SA" sz="44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ar-SA" sz="4400" b="1" dirty="0" smtClean="0">
                <a:solidFill>
                  <a:srgbClr val="FFFF00"/>
                </a:solidFill>
              </a:rPr>
              <a:t>حتى </a:t>
            </a:r>
            <a:r>
              <a:rPr lang="ar-SA" sz="4400" b="1" dirty="0">
                <a:solidFill>
                  <a:srgbClr val="FFFF00"/>
                </a:solidFill>
              </a:rPr>
              <a:t>يغيروا ما</a:t>
            </a:r>
            <a:r>
              <a:rPr lang="ar-YE" sz="4400" b="1" dirty="0">
                <a:solidFill>
                  <a:srgbClr val="FFFF00"/>
                </a:solidFill>
              </a:rPr>
              <a:t> </a:t>
            </a:r>
            <a:r>
              <a:rPr lang="ar-SA" sz="4400" b="1" dirty="0">
                <a:solidFill>
                  <a:srgbClr val="FFFF00"/>
                </a:solidFill>
              </a:rPr>
              <a:t>بأنفسهم</a:t>
            </a:r>
            <a:r>
              <a:rPr lang="ar-YE" sz="4400" b="1" dirty="0">
                <a:solidFill>
                  <a:srgbClr val="FFFF00"/>
                </a:solidFill>
              </a:rPr>
              <a:t> ))</a:t>
            </a:r>
            <a:r>
              <a:rPr lang="ar-AE" sz="4400" b="1" dirty="0">
                <a:solidFill>
                  <a:srgbClr val="FFFF00"/>
                </a:solidFill>
                <a:cs typeface="Font 328" pitchFamily="2" charset="-78"/>
              </a:rPr>
              <a:t> </a:t>
            </a:r>
            <a:endParaRPr lang="en-US" sz="4400" b="1" dirty="0">
              <a:solidFill>
                <a:srgbClr val="FFFF00"/>
              </a:solidFill>
              <a:cs typeface="Font 328" pitchFamily="2" charset="-78"/>
            </a:endParaRPr>
          </a:p>
        </p:txBody>
      </p:sp>
      <p:pic>
        <p:nvPicPr>
          <p:cNvPr id="7" name="صورة 6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92" y="273595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3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620000" cy="1143000"/>
          </a:xfrm>
        </p:spPr>
        <p:txBody>
          <a:bodyPr/>
          <a:lstStyle/>
          <a:p>
            <a:pPr algn="r"/>
            <a:r>
              <a:rPr lang="ar-SA" b="1" dirty="0" smtClean="0"/>
              <a:t>خصائص الطالبة في المرحلة الثانوية :-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44824"/>
            <a:ext cx="7620000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dirty="0" smtClean="0"/>
              <a:t>مرحلة الانتقال من مرحلة الطفولة إلى مرحلة النضج و الرشد يؤدي الانتقال من المرحلة المتوسطة إلى المرحلة الثانوية  إلى اطراد الشعور بالنضج والاستقلال .</a:t>
            </a:r>
            <a:endParaRPr lang="ar-SA" sz="2400" dirty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dirty="0" smtClean="0"/>
              <a:t>ميلاد جديد 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dirty="0" smtClean="0"/>
              <a:t>طفرة في مختلف جوانب الشخصية  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dirty="0" smtClean="0"/>
              <a:t>تهيؤ أجهزة الجسم المختلفة لدور جديد .</a:t>
            </a:r>
            <a:endParaRPr lang="ar-SA" sz="2400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427984" y="1052736"/>
            <a:ext cx="3657600" cy="5576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ar-YE" sz="100" b="1" dirty="0">
              <a:solidFill>
                <a:schemeClr val="accent4">
                  <a:lumMod val="10000"/>
                </a:schemeClr>
              </a:solidFill>
              <a:latin typeface="Arial Unicode MS" pitchFamily="34" charset="-128"/>
              <a:cs typeface="PT Bold Heading" pitchFamily="2" charset="-78"/>
            </a:endParaRP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400" b="1" dirty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</a:rPr>
              <a:t>يحكى أنه كان هنالك صقرًاً</a:t>
            </a: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400" b="1" dirty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</a:rPr>
              <a:t>يبحث له عن زوجة </a:t>
            </a: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400" b="1" dirty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</a:rPr>
              <a:t>وبالفعل </a:t>
            </a:r>
            <a:r>
              <a:rPr lang="ar-YE" sz="4400" b="1" dirty="0" err="1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</a:rPr>
              <a:t>و</a:t>
            </a:r>
            <a:r>
              <a:rPr lang="ar-YE" sz="4400" b="1" dirty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</a:rPr>
              <a:t> جد </a:t>
            </a:r>
          </a:p>
          <a:p>
            <a:pPr marL="114300" indent="0" algn="ctr">
              <a:spcBef>
                <a:spcPct val="50000"/>
              </a:spcBef>
              <a:buNone/>
              <a:defRPr/>
            </a:pPr>
            <a:r>
              <a:rPr lang="ar-YE" sz="4400" b="1" dirty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</a:rPr>
              <a:t>ما تمنى </a:t>
            </a:r>
          </a:p>
        </p:txBody>
      </p:sp>
      <p:pic>
        <p:nvPicPr>
          <p:cNvPr id="8" name="Picture 2" descr="bird44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384376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6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44824"/>
            <a:ext cx="7620000" cy="4680520"/>
          </a:xfrm>
        </p:spPr>
        <p:txBody>
          <a:bodyPr/>
          <a:lstStyle/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ar-SA" dirty="0" smtClean="0"/>
              <a:t>بروز وظائف نفسية وعقلية عليا .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ar-SA" dirty="0" smtClean="0"/>
              <a:t>نشوء اضطراب في وظائف مختلفة للفرد .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ar-SA" dirty="0" smtClean="0"/>
              <a:t>التردد بين مجتمع الأطفال ومجتمع الكبار .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ar-SA" dirty="0" smtClean="0"/>
              <a:t>مرحلة تحديد الاتجاهات المختلفة وتشرب القيم .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ar-SA" dirty="0" smtClean="0"/>
              <a:t>زيادة الحاجة لإشباع الحاجات القديمة والجديدة .</a:t>
            </a: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93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620000" cy="1143000"/>
          </a:xfrm>
        </p:spPr>
        <p:txBody>
          <a:bodyPr/>
          <a:lstStyle/>
          <a:p>
            <a:pPr algn="r"/>
            <a:r>
              <a:rPr lang="ar-SA" sz="5400" b="1" dirty="0">
                <a:cs typeface="Akhbar MT" pitchFamily="2" charset="-78"/>
              </a:rPr>
              <a:t>أبرز جوانب النمو في هذه </a:t>
            </a:r>
            <a:r>
              <a:rPr lang="ar-SA" sz="5400" b="1" dirty="0" smtClean="0">
                <a:cs typeface="Akhbar MT" pitchFamily="2" charset="-78"/>
              </a:rPr>
              <a:t>المرحلة :-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132856"/>
            <a:ext cx="7620000" cy="449309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ar-SA" sz="3600" b="1" dirty="0" smtClean="0">
                <a:solidFill>
                  <a:srgbClr val="C00000"/>
                </a:solidFill>
              </a:rPr>
              <a:t>1- النمو </a:t>
            </a:r>
            <a:r>
              <a:rPr lang="ar-SA" sz="3600" b="1" dirty="0">
                <a:solidFill>
                  <a:srgbClr val="C00000"/>
                </a:solidFill>
              </a:rPr>
              <a:t>الجسمي</a:t>
            </a:r>
            <a:r>
              <a:rPr lang="ar-SA" sz="3600" b="1" dirty="0" smtClean="0">
                <a:solidFill>
                  <a:srgbClr val="C00000"/>
                </a:solidFill>
              </a:rPr>
              <a:t>:-</a:t>
            </a:r>
            <a:endParaRPr lang="ar-SA" sz="3600" b="1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ar-SA" b="1" dirty="0" smtClean="0">
                <a:solidFill>
                  <a:srgbClr val="C00000"/>
                </a:solidFill>
              </a:rPr>
              <a:t> مظاهره</a:t>
            </a:r>
            <a:r>
              <a:rPr lang="ar-SA" b="1" dirty="0">
                <a:solidFill>
                  <a:srgbClr val="C00000"/>
                </a:solidFill>
              </a:rPr>
              <a:t>: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ar-SA" sz="2400" dirty="0" smtClean="0">
                <a:cs typeface="Akhbar MT" pitchFamily="2" charset="-78"/>
              </a:rPr>
              <a:t>تتباطأ </a:t>
            </a:r>
            <a:r>
              <a:rPr lang="ar-SA" sz="2400" dirty="0">
                <a:cs typeface="Akhbar MT" pitchFamily="2" charset="-78"/>
              </a:rPr>
              <a:t>سرعة النمو الجسمي نسبياً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ar-SA" sz="2400" dirty="0" smtClean="0">
                <a:cs typeface="Akhbar MT" pitchFamily="2" charset="-78"/>
              </a:rPr>
              <a:t>يزداد </a:t>
            </a:r>
            <a:r>
              <a:rPr lang="ar-SA" sz="2400" dirty="0">
                <a:cs typeface="Akhbar MT" pitchFamily="2" charset="-78"/>
              </a:rPr>
              <a:t>الطول والوزن 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ar-SA" sz="2400" dirty="0" smtClean="0">
                <a:cs typeface="Akhbar MT" pitchFamily="2" charset="-78"/>
              </a:rPr>
              <a:t>تزداد </a:t>
            </a:r>
            <a:r>
              <a:rPr lang="ar-SA" sz="2400" dirty="0">
                <a:cs typeface="Akhbar MT" pitchFamily="2" charset="-78"/>
              </a:rPr>
              <a:t>الحواس دقة وإرهافاً, كاللمس و الذوق و السمع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ar-SA" sz="2400" dirty="0" smtClean="0">
                <a:cs typeface="Akhbar MT" pitchFamily="2" charset="-78"/>
              </a:rPr>
              <a:t> </a:t>
            </a:r>
            <a:r>
              <a:rPr lang="ar-SA" sz="2400" dirty="0">
                <a:cs typeface="Akhbar MT" pitchFamily="2" charset="-78"/>
              </a:rPr>
              <a:t>تزداد القدرة على اكتساب المهارات الحركية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ar-SA" sz="2400" dirty="0" smtClean="0">
                <a:cs typeface="Akhbar MT" pitchFamily="2" charset="-78"/>
              </a:rPr>
              <a:t> </a:t>
            </a:r>
            <a:r>
              <a:rPr lang="ar-SA" sz="2400" dirty="0">
                <a:cs typeface="Akhbar MT" pitchFamily="2" charset="-78"/>
              </a:rPr>
              <a:t>يتأخر النمو العضلي في بعض نواحيه عن النمو الطولي, </a:t>
            </a:r>
            <a:endParaRPr lang="ar-SA" sz="2400" dirty="0" smtClean="0">
              <a:cs typeface="Akhbar MT" pitchFamily="2" charset="-78"/>
            </a:endParaRPr>
          </a:p>
          <a:p>
            <a:pPr marL="271463" indent="0">
              <a:buNone/>
            </a:pPr>
            <a:r>
              <a:rPr lang="ar-SA" sz="2400" dirty="0" smtClean="0">
                <a:cs typeface="Akhbar MT" pitchFamily="2" charset="-78"/>
              </a:rPr>
              <a:t>مما </a:t>
            </a:r>
            <a:r>
              <a:rPr lang="ar-SA" sz="2400" dirty="0">
                <a:cs typeface="Akhbar MT" pitchFamily="2" charset="-78"/>
              </a:rPr>
              <a:t>يسبب بعض الآلام بسبب توتر العضلات.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ar-SA" sz="2400" dirty="0" smtClean="0">
                <a:cs typeface="Akhbar MT" pitchFamily="2" charset="-78"/>
              </a:rPr>
              <a:t> </a:t>
            </a:r>
            <a:r>
              <a:rPr lang="ar-SA" sz="2400" dirty="0">
                <a:cs typeface="Akhbar MT" pitchFamily="2" charset="-78"/>
              </a:rPr>
              <a:t>تتحسن الحالة الصحية.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ar-SA" sz="2400" dirty="0" smtClean="0">
                <a:cs typeface="Akhbar MT" pitchFamily="2" charset="-78"/>
              </a:rPr>
              <a:t> </a:t>
            </a:r>
            <a:r>
              <a:rPr lang="ar-SA" sz="2400" dirty="0">
                <a:cs typeface="Akhbar MT" pitchFamily="2" charset="-78"/>
              </a:rPr>
              <a:t>اكتمال النضوج الجنسي</a:t>
            </a: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http://3.bp.blogspot.com/-yjMDDPeM658/UXQFkBSDugI/AAAAAAAAABY/PHlzNVoUHbo/s1600/imageserv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43285"/>
            <a:ext cx="2165106" cy="195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9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620000" cy="1143000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</a:rPr>
              <a:t>ملاحظات :-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492896"/>
            <a:ext cx="7620000" cy="3701008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ar-SA" sz="2400" dirty="0">
                <a:cs typeface="Akhbar MT" pitchFamily="2" charset="-78"/>
              </a:rPr>
              <a:t>تعطي الطالبة أهمية كبيرة لجسمها وتنظر إليه كرمز للذات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ar-SA" sz="2400" dirty="0">
                <a:cs typeface="Akhbar MT" pitchFamily="2" charset="-78"/>
              </a:rPr>
              <a:t>حساسية شديدة للنقد فيما يتعلق بالتغيرات الجسمية.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ar-SA" sz="2400" dirty="0">
                <a:cs typeface="Akhbar MT" pitchFamily="2" charset="-78"/>
              </a:rPr>
              <a:t>إدراك أهمية النمو الجسمي السوي و القوة و المهارات الحركية في التوافق الاجتماعي</a:t>
            </a: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4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20000" cy="1143000"/>
          </a:xfrm>
        </p:spPr>
        <p:txBody>
          <a:bodyPr/>
          <a:lstStyle/>
          <a:p>
            <a:pPr algn="r"/>
            <a:r>
              <a:rPr lang="ar-SA" sz="4800" b="1" dirty="0">
                <a:solidFill>
                  <a:srgbClr val="0066FF"/>
                </a:solidFill>
              </a:rPr>
              <a:t>تطبيقات </a:t>
            </a:r>
            <a:r>
              <a:rPr lang="ar-SA" sz="4800" b="1" dirty="0" smtClean="0">
                <a:solidFill>
                  <a:srgbClr val="0066FF"/>
                </a:solidFill>
              </a:rPr>
              <a:t>تربوية :-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420888"/>
            <a:ext cx="7620000" cy="3917032"/>
          </a:xfrm>
        </p:spPr>
        <p:txBody>
          <a:bodyPr/>
          <a:lstStyle/>
          <a:p>
            <a:pPr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تجنب التركيز على النمو العقلي على حساب النمو الجسمي</a:t>
            </a:r>
          </a:p>
          <a:p>
            <a:pPr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العمل على استثمار طاقة الطالبات في أوجه النشاط المتعددة داخل و خارج المدرسة</a:t>
            </a:r>
          </a:p>
          <a:p>
            <a:pPr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العمل على نشر الثقافة الصحية بين الطالبات </a:t>
            </a:r>
          </a:p>
          <a:p>
            <a:pPr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و تكريس مبدأ ((العقل السليم في الجسم السليم )</a:t>
            </a:r>
            <a:endParaRPr lang="en-US" sz="2400" dirty="0">
              <a:cs typeface="Akhbar MT" pitchFamily="2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72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9469" y="2204864"/>
            <a:ext cx="7620000" cy="1143000"/>
          </a:xfrm>
        </p:spPr>
        <p:txBody>
          <a:bodyPr/>
          <a:lstStyle/>
          <a:p>
            <a:pPr algn="r"/>
            <a:r>
              <a:rPr lang="ar-SA" sz="4800" b="1" dirty="0" smtClean="0">
                <a:solidFill>
                  <a:srgbClr val="C00000"/>
                </a:solidFill>
              </a:rPr>
              <a:t>2- </a:t>
            </a:r>
            <a:r>
              <a:rPr lang="ar-SA" sz="4800" b="1" dirty="0">
                <a:solidFill>
                  <a:srgbClr val="C00000"/>
                </a:solidFill>
              </a:rPr>
              <a:t>النمو </a:t>
            </a:r>
            <a:r>
              <a:rPr lang="ar-SA" sz="4800" b="1" dirty="0" smtClean="0">
                <a:solidFill>
                  <a:srgbClr val="C00000"/>
                </a:solidFill>
              </a:rPr>
              <a:t>المعرفي :-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780928"/>
            <a:ext cx="7620000" cy="3701008"/>
          </a:xfrm>
        </p:spPr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ar-SA" sz="2400" dirty="0" smtClean="0">
              <a:cs typeface="Akhbar MT" pitchFamily="2" charset="-78"/>
            </a:endParaRPr>
          </a:p>
          <a:p>
            <a:pPr marL="114300" indent="0">
              <a:lnSpc>
                <a:spcPct val="200000"/>
              </a:lnSpc>
              <a:buNone/>
            </a:pPr>
            <a:endParaRPr lang="ar-SA" sz="2400" dirty="0" smtClean="0">
              <a:cs typeface="Akhbar MT" pitchFamily="2" charset="-78"/>
            </a:endParaRPr>
          </a:p>
          <a:p>
            <a:pPr marL="114300" indent="0">
              <a:lnSpc>
                <a:spcPct val="200000"/>
              </a:lnSpc>
              <a:buNone/>
            </a:pPr>
            <a:r>
              <a:rPr lang="ar-SA" sz="2400" dirty="0" smtClean="0">
                <a:cs typeface="Akhbar MT" pitchFamily="2" charset="-78"/>
              </a:rPr>
              <a:t>في </a:t>
            </a:r>
            <a:r>
              <a:rPr lang="ar-SA" sz="2400" dirty="0">
                <a:cs typeface="Akhbar MT" pitchFamily="2" charset="-78"/>
              </a:rPr>
              <a:t>هذه المرحلة يكون الاهتمام مركزاً على النمو العقلي لأهميته بالنسبة للتوجيه التربوي في نهاية المرحلة الثانوية و بداية التعليم العالي أو بداية العمل.</a:t>
            </a:r>
            <a:endParaRPr lang="en-US" sz="2400" dirty="0">
              <a:cs typeface="Akhbar MT" pitchFamily="2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https://rjsultan.kau.edu.sa/Images/0006989/t100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4" y="1556792"/>
            <a:ext cx="2225824" cy="259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7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620000" cy="1143000"/>
          </a:xfrm>
        </p:spPr>
        <p:txBody>
          <a:bodyPr/>
          <a:lstStyle/>
          <a:p>
            <a:pPr algn="r"/>
            <a:r>
              <a:rPr lang="ar-SA" sz="4800" b="1" dirty="0" smtClean="0">
                <a:solidFill>
                  <a:srgbClr val="C00000"/>
                </a:solidFill>
              </a:rPr>
              <a:t>مظاهره :-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4032448"/>
          </a:xfrm>
        </p:spPr>
        <p:txBody>
          <a:bodyPr/>
          <a:lstStyle/>
          <a:p>
            <a:pPr marL="271463" indent="-271463">
              <a:lnSpc>
                <a:spcPct val="200000"/>
              </a:lnSpc>
              <a:buSzPct val="100000"/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تهدأ سرعة نمو الذكاء, ويقترب من الوصول إلى اكتماله في الفترة من </a:t>
            </a:r>
            <a:r>
              <a:rPr lang="ar-SA" sz="2400" dirty="0" smtClean="0">
                <a:cs typeface="Akhbar MT" pitchFamily="2" charset="-78"/>
              </a:rPr>
              <a:t>15 </a:t>
            </a:r>
            <a:r>
              <a:rPr lang="ar-SA" sz="2400" dirty="0">
                <a:cs typeface="Akhbar MT" pitchFamily="2" charset="-78"/>
              </a:rPr>
              <a:t>– </a:t>
            </a:r>
            <a:r>
              <a:rPr lang="ar-SA" sz="2400" dirty="0" smtClean="0">
                <a:cs typeface="Akhbar MT" pitchFamily="2" charset="-78"/>
              </a:rPr>
              <a:t>18 </a:t>
            </a:r>
            <a:r>
              <a:rPr lang="ar-SA" sz="2400" dirty="0">
                <a:cs typeface="Akhbar MT" pitchFamily="2" charset="-78"/>
              </a:rPr>
              <a:t>سنه</a:t>
            </a:r>
          </a:p>
          <a:p>
            <a:pPr marL="271463" indent="-271463">
              <a:lnSpc>
                <a:spcPct val="200000"/>
              </a:lnSpc>
              <a:buSzPct val="100000"/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يزداد نمو القدرات العقلية خاصة القدرات اللفظية والميكانيكية</a:t>
            </a:r>
            <a:endParaRPr lang="en-US" sz="2400" dirty="0">
              <a:cs typeface="Akhbar MT" pitchFamily="2" charset="-78"/>
            </a:endParaRPr>
          </a:p>
          <a:p>
            <a:pPr marL="271463" indent="-271463">
              <a:lnSpc>
                <a:spcPct val="200000"/>
              </a:lnSpc>
              <a:buSzPct val="100000"/>
              <a:buFont typeface="Wingdings" pitchFamily="2" charset="2"/>
              <a:buChar char="Ø"/>
            </a:pPr>
            <a:r>
              <a:rPr lang="en-US" sz="2400" dirty="0">
                <a:cs typeface="Akhbar MT" pitchFamily="2" charset="-78"/>
              </a:rPr>
              <a:t>    Creativity  </a:t>
            </a:r>
            <a:r>
              <a:rPr lang="ar-SA" sz="2400" dirty="0">
                <a:cs typeface="Akhbar MT" pitchFamily="2" charset="-78"/>
              </a:rPr>
              <a:t>يظهر الابتكار</a:t>
            </a:r>
          </a:p>
          <a:p>
            <a:pPr marL="271463" indent="-271463">
              <a:lnSpc>
                <a:spcPct val="200000"/>
              </a:lnSpc>
              <a:buSzPct val="100000"/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خاصة في حالة الطالبات الأكثر استقلالاً و ذكاءً </a:t>
            </a: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0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5184576"/>
          </a:xfrm>
        </p:spPr>
        <p:txBody>
          <a:bodyPr>
            <a:normAutofit/>
          </a:bodyPr>
          <a:lstStyle/>
          <a:p>
            <a:pPr marL="355600" lvl="1" indent="-3556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2800" dirty="0">
                <a:cs typeface="Akhbar MT" pitchFamily="2" charset="-78"/>
              </a:rPr>
              <a:t>ينمو التفكير المجرد و التفكير الابتكاري</a:t>
            </a:r>
          </a:p>
          <a:p>
            <a:pPr marL="355600" indent="-3556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2800" dirty="0">
                <a:cs typeface="Akhbar MT" pitchFamily="2" charset="-78"/>
              </a:rPr>
              <a:t>يستمر التذكر المعنوي في نموه طوال هذه المرحلة</a:t>
            </a:r>
          </a:p>
          <a:p>
            <a:pPr indent="-3429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ar-SA" sz="2800" dirty="0">
                <a:cs typeface="Akhbar MT" pitchFamily="2" charset="-78"/>
              </a:rPr>
              <a:t>تتسع المدارك وتنمو المعارف</a:t>
            </a:r>
          </a:p>
          <a:p>
            <a:pPr indent="-3429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ar-SA" sz="2800" dirty="0">
                <a:cs typeface="Akhbar MT" pitchFamily="2" charset="-78"/>
              </a:rPr>
              <a:t>تزداد القدرة على التحصيل والنقد ووضع الحقائق مع بعضها البعض</a:t>
            </a:r>
          </a:p>
          <a:p>
            <a:pPr indent="-3429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ar-SA" sz="2800" dirty="0">
                <a:cs typeface="Akhbar MT" pitchFamily="2" charset="-78"/>
              </a:rPr>
              <a:t>الميل إلى التعبير عن النفس, وتسجيل أفكارها وذكرياتها في مذكرات و كتابة القصص والأشعار التي تضع فيها رغباتها وتسطّر فيها مشكلاتها</a:t>
            </a:r>
          </a:p>
          <a:p>
            <a:pPr indent="-3429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ar-SA" sz="2800" dirty="0">
                <a:cs typeface="Akhbar MT" pitchFamily="2" charset="-78"/>
              </a:rPr>
              <a:t>تنمو الميول والاهتمامات </a:t>
            </a:r>
          </a:p>
          <a:p>
            <a:pPr indent="-3429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ar-SA" sz="2800" dirty="0">
                <a:cs typeface="Akhbar MT" pitchFamily="2" charset="-78"/>
              </a:rPr>
              <a:t>و بوجه عام فأن الطالبة تصل إلى الحد الأعلى للقدرات العقلية في هذه </a:t>
            </a:r>
            <a:r>
              <a:rPr lang="ar-SA" sz="2800" dirty="0" smtClean="0">
                <a:cs typeface="Akhbar MT" pitchFamily="2" charset="-78"/>
              </a:rPr>
              <a:t>المرحلة </a:t>
            </a:r>
            <a:endParaRPr lang="en-US" sz="2800" dirty="0">
              <a:cs typeface="Akhbar MT" pitchFamily="2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0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20000" cy="1143000"/>
          </a:xfrm>
        </p:spPr>
        <p:txBody>
          <a:bodyPr/>
          <a:lstStyle/>
          <a:p>
            <a:pPr algn="r"/>
            <a:r>
              <a:rPr lang="ar-SA" sz="4800" b="1" dirty="0">
                <a:solidFill>
                  <a:srgbClr val="C00000"/>
                </a:solidFill>
                <a:cs typeface="Akhbar MT" pitchFamily="2" charset="-78"/>
              </a:rPr>
              <a:t>تطبيقات تربوية</a:t>
            </a:r>
            <a:r>
              <a:rPr lang="ar-SA" sz="4800" b="1" dirty="0" smtClean="0">
                <a:solidFill>
                  <a:srgbClr val="C00000"/>
                </a:solidFill>
                <a:cs typeface="Akhbar MT" pitchFamily="2" charset="-78"/>
              </a:rPr>
              <a:t>:-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4421088"/>
          </a:xfrm>
        </p:spPr>
        <p:txBody>
          <a:bodyPr/>
          <a:lstStyle/>
          <a:p>
            <a:pPr indent="-342900">
              <a:lnSpc>
                <a:spcPct val="170000"/>
              </a:lnSpc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تطوير أسلوب التعليم و تشجيع الطالبات على التعليم الذاتي</a:t>
            </a:r>
          </a:p>
          <a:p>
            <a:pPr indent="-342900">
              <a:lnSpc>
                <a:spcPct val="170000"/>
              </a:lnSpc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تدريب الطالبات على استخدام الأسلوب العلمي في التفكير </a:t>
            </a:r>
          </a:p>
          <a:p>
            <a:pPr indent="-342900">
              <a:lnSpc>
                <a:spcPct val="170000"/>
              </a:lnSpc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إتاحة حرية التفكير و استخدام الطرق الجديدة لحل المشكلات</a:t>
            </a:r>
          </a:p>
          <a:p>
            <a:pPr indent="-342900">
              <a:lnSpc>
                <a:spcPct val="170000"/>
              </a:lnSpc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الاهتمام بالإرشاد النفسي التربوي و المهني عن طريق المتخصصات</a:t>
            </a:r>
          </a:p>
          <a:p>
            <a:pPr indent="-342900">
              <a:lnSpc>
                <a:spcPct val="170000"/>
              </a:lnSpc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لا يعني عجز الطالبات من دراسة مادة من المواد أو فهمها إلى نقص طاقته العقلية ولكن قد يرجع ذلك قصور القدرة اللازمة لها أو تأخر ظهورها لديها</a:t>
            </a:r>
            <a:endParaRPr lang="en-US" sz="2400" dirty="0">
              <a:cs typeface="Akhbar MT" pitchFamily="2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9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620000" cy="1143000"/>
          </a:xfrm>
        </p:spPr>
        <p:txBody>
          <a:bodyPr/>
          <a:lstStyle/>
          <a:p>
            <a:pPr algn="r"/>
            <a:r>
              <a:rPr lang="ar-SA" sz="4800" b="1" dirty="0">
                <a:solidFill>
                  <a:srgbClr val="C00000"/>
                </a:solidFill>
                <a:cs typeface="Akhbar MT" pitchFamily="2" charset="-78"/>
              </a:rPr>
              <a:t>3- النمو </a:t>
            </a:r>
            <a:r>
              <a:rPr lang="ar-SA" sz="4800" b="1" dirty="0" smtClean="0">
                <a:solidFill>
                  <a:srgbClr val="C00000"/>
                </a:solidFill>
                <a:cs typeface="Akhbar MT" pitchFamily="2" charset="-78"/>
              </a:rPr>
              <a:t>الانفعالي :-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6285" y="1953733"/>
            <a:ext cx="762000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ar-SA" sz="3200" dirty="0">
                <a:cs typeface="Akhbar MT" pitchFamily="2" charset="-78"/>
              </a:rPr>
              <a:t>يكاد النمو الانفعالي في هذه المرحلة أن يؤثر على سائر مظاهر النمو وفي كل جوانب </a:t>
            </a:r>
            <a:r>
              <a:rPr lang="ar-SA" sz="3200" dirty="0" smtClean="0">
                <a:cs typeface="Akhbar MT" pitchFamily="2" charset="-78"/>
              </a:rPr>
              <a:t>الشخصية</a:t>
            </a:r>
          </a:p>
          <a:p>
            <a:pPr marL="0" indent="0">
              <a:lnSpc>
                <a:spcPct val="8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endParaRPr lang="ar-SA" sz="3200" dirty="0">
              <a:cs typeface="Akhbar MT" pitchFamily="2" charset="-78"/>
            </a:endParaRPr>
          </a:p>
          <a:p>
            <a:pPr marL="0" indent="0">
              <a:lnSpc>
                <a:spcPct val="8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ar-SA" sz="3200" b="1" dirty="0">
                <a:solidFill>
                  <a:srgbClr val="C00000"/>
                </a:solidFill>
                <a:cs typeface="Akhbar MT" pitchFamily="2" charset="-78"/>
              </a:rPr>
              <a:t> مظاهره:</a:t>
            </a:r>
          </a:p>
          <a:p>
            <a:pPr marL="271463" indent="-271463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تظل الانفعالات قوية يلونها الحماس</a:t>
            </a:r>
          </a:p>
          <a:p>
            <a:pPr marL="271463" indent="-271463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يزداد شعور الطالبة بذاتها</a:t>
            </a:r>
          </a:p>
          <a:p>
            <a:pPr marL="271463" indent="-271463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تلاحظ مشاعر الغضب والثورة والتمرد نحو مصادر السلطة في الأسرة والمدرسة والمجتمع</a:t>
            </a:r>
          </a:p>
          <a:p>
            <a:pPr marL="271463" indent="-271463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تلاحظ الحساسية الانفعالية حيث لا تستطيع الطالبة غالبا التحكم في المظاهر الخارجية لحالتها الانفعالية, ويرجع ذلك إلى عدم تحقيق التوافق مع البيئة المحيطة بها</a:t>
            </a:r>
          </a:p>
          <a:p>
            <a:pPr marL="271463" indent="-271463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تظل ثنائية المشاعر (التناقض الوجداني) في هذه المرحلة</a:t>
            </a:r>
          </a:p>
          <a:p>
            <a:pPr marL="271463" indent="-271463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شعور بعض الطالبات بالاكتئاب أو اليأس, نتيجة ما يعانونه من صراع بين الدوافع وبين العادات والتقاليد</a:t>
            </a:r>
            <a:endParaRPr lang="en-US" sz="2400" dirty="0">
              <a:cs typeface="Akhbar MT" pitchFamily="2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http://www.balagh.com/watermark/show.php?path=../images/texes/5.athar-alenfeala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4333" r="3922" b="10666"/>
          <a:stretch/>
        </p:blipFill>
        <p:spPr bwMode="auto">
          <a:xfrm>
            <a:off x="611560" y="2564904"/>
            <a:ext cx="2093243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صورة 4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7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620000" cy="1143000"/>
          </a:xfrm>
        </p:spPr>
        <p:txBody>
          <a:bodyPr/>
          <a:lstStyle/>
          <a:p>
            <a:pPr algn="r"/>
            <a:r>
              <a:rPr lang="ar-SA" sz="4800" b="1" dirty="0">
                <a:solidFill>
                  <a:srgbClr val="C00000"/>
                </a:solidFill>
                <a:cs typeface="Akhbar MT" pitchFamily="2" charset="-78"/>
              </a:rPr>
              <a:t> تطبيقات </a:t>
            </a:r>
            <a:r>
              <a:rPr lang="ar-SA" sz="4800" b="1" dirty="0" smtClean="0">
                <a:solidFill>
                  <a:srgbClr val="C00000"/>
                </a:solidFill>
                <a:cs typeface="Akhbar MT" pitchFamily="2" charset="-78"/>
              </a:rPr>
              <a:t>تربوية :-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420888"/>
            <a:ext cx="7620000" cy="3701008"/>
          </a:xfrm>
        </p:spPr>
        <p:txBody>
          <a:bodyPr/>
          <a:lstStyle/>
          <a:p>
            <a:pPr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تربية الانفعالات وترويضها من أجل تحقيق التوافق الانفعالي و ذلك عن طريق تنمية الثقة </a:t>
            </a:r>
            <a:r>
              <a:rPr lang="ar-SA" sz="2400" dirty="0" smtClean="0">
                <a:cs typeface="Akhbar MT" pitchFamily="2" charset="-78"/>
              </a:rPr>
              <a:t>بالنفس .</a:t>
            </a:r>
            <a:endParaRPr lang="ar-SA" sz="2400" dirty="0">
              <a:cs typeface="Akhbar MT" pitchFamily="2" charset="-78"/>
            </a:endParaRPr>
          </a:p>
          <a:p>
            <a:pPr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العمل على شغل وقت الفراغ بالمفيد من الأعمال و </a:t>
            </a:r>
            <a:r>
              <a:rPr lang="ar-SA" sz="2400" dirty="0" smtClean="0">
                <a:cs typeface="Akhbar MT" pitchFamily="2" charset="-78"/>
              </a:rPr>
              <a:t>الهوايات .</a:t>
            </a:r>
            <a:endParaRPr lang="ar-SA" sz="2400" dirty="0">
              <a:cs typeface="Akhbar MT" pitchFamily="2" charset="-78"/>
            </a:endParaRPr>
          </a:p>
          <a:p>
            <a:pPr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مساعدة الطالبة في تحديد رؤية ناجحة للحياة وأهداف واضحة</a:t>
            </a:r>
            <a:r>
              <a:rPr lang="ar-SA" sz="2400" b="1" dirty="0">
                <a:cs typeface="Akhbar MT" pitchFamily="2" charset="-78"/>
              </a:rPr>
              <a:t>.</a:t>
            </a:r>
            <a:endParaRPr lang="en-US" sz="2400" b="1" dirty="0">
              <a:cs typeface="Akhbar MT" pitchFamily="2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6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4427984" y="1484784"/>
            <a:ext cx="3657600" cy="4824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0" algn="ctr">
              <a:spcBef>
                <a:spcPct val="20000"/>
              </a:spcBef>
              <a:buNone/>
              <a:defRPr/>
            </a:pPr>
            <a:r>
              <a:rPr lang="ar-YE" sz="5400" b="1" dirty="0" smtClean="0">
                <a:latin typeface="Times New Roman" pitchFamily="18" charset="0"/>
              </a:rPr>
              <a:t>وبعد </a:t>
            </a:r>
            <a:r>
              <a:rPr lang="ar-YE" sz="5400" b="1" dirty="0">
                <a:latin typeface="Times New Roman" pitchFamily="18" charset="0"/>
              </a:rPr>
              <a:t>الزواج أنجبا أطفالهما </a:t>
            </a:r>
          </a:p>
          <a:p>
            <a:pPr marL="114300" indent="0" algn="ctr">
              <a:spcBef>
                <a:spcPct val="20000"/>
              </a:spcBef>
              <a:buNone/>
              <a:defRPr/>
            </a:pPr>
            <a:r>
              <a:rPr lang="ar-YE" sz="5400" b="1" dirty="0">
                <a:latin typeface="Times New Roman" pitchFamily="18" charset="0"/>
              </a:rPr>
              <a:t>انظر</a:t>
            </a:r>
            <a:r>
              <a:rPr lang="ar-SA" sz="5400" b="1" dirty="0">
                <a:latin typeface="Times New Roman" pitchFamily="18" charset="0"/>
              </a:rPr>
              <a:t>ي</a:t>
            </a:r>
            <a:r>
              <a:rPr lang="ar-YE" sz="5400" b="1" dirty="0">
                <a:latin typeface="Times New Roman" pitchFamily="18" charset="0"/>
              </a:rPr>
              <a:t> إليهم أطفال رائعون</a:t>
            </a:r>
          </a:p>
          <a:p>
            <a:pPr marL="114300" indent="0" algn="ctr">
              <a:spcBef>
                <a:spcPct val="20000"/>
              </a:spcBef>
              <a:buNone/>
              <a:defRPr/>
            </a:pPr>
            <a:r>
              <a:rPr lang="ar-YE" sz="5400" b="1" dirty="0">
                <a:latin typeface="Times New Roman" pitchFamily="18" charset="0"/>
              </a:rPr>
              <a:t>أليس كذلك</a:t>
            </a:r>
            <a:r>
              <a:rPr lang="ar-YE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8" name="Picture 3" descr="bird59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096344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3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0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7620000" cy="1143000"/>
          </a:xfrm>
        </p:spPr>
        <p:txBody>
          <a:bodyPr/>
          <a:lstStyle/>
          <a:p>
            <a:pPr algn="r"/>
            <a:r>
              <a:rPr lang="ar-SA" sz="4800" b="1" dirty="0">
                <a:solidFill>
                  <a:srgbClr val="C00000"/>
                </a:solidFill>
                <a:cs typeface="Akhbar MT" pitchFamily="2" charset="-78"/>
              </a:rPr>
              <a:t>4- النمو </a:t>
            </a:r>
            <a:r>
              <a:rPr lang="ar-SA" sz="4800" b="1" dirty="0" smtClean="0">
                <a:solidFill>
                  <a:srgbClr val="C00000"/>
                </a:solidFill>
                <a:cs typeface="Akhbar MT" pitchFamily="2" charset="-78"/>
              </a:rPr>
              <a:t>الاجتماعي :-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7164" y="2057400"/>
            <a:ext cx="7620000" cy="4800600"/>
          </a:xfrm>
        </p:spPr>
        <p:txBody>
          <a:bodyPr>
            <a:normAutofit fontScale="32500" lnSpcReduction="20000"/>
          </a:bodyPr>
          <a:lstStyle/>
          <a:p>
            <a:pPr marL="45720" indent="0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ar-SA" sz="9600" b="1" dirty="0">
                <a:solidFill>
                  <a:srgbClr val="C00000"/>
                </a:solidFill>
                <a:cs typeface="Akhbar MT" pitchFamily="2" charset="-78"/>
              </a:rPr>
              <a:t>مظاهره:-</a:t>
            </a:r>
          </a:p>
          <a:p>
            <a:pPr marL="711200" indent="-3683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9600" dirty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تتضح الرغبة في تأكيد الذات مع ميل إلى مسايرة الجماعة</a:t>
            </a:r>
          </a:p>
          <a:p>
            <a:pPr marL="711200" indent="-3683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9600" dirty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يظهر الشعور بالمسئولية الاجتماعية</a:t>
            </a:r>
          </a:p>
          <a:p>
            <a:pPr marL="711200" indent="-3683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9600" dirty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الميل إلى مساعدة الآخرين و مل الخير</a:t>
            </a:r>
          </a:p>
          <a:p>
            <a:pPr marL="711200" indent="-3683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9600" dirty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الاهتمام باختيار الأصدقاء</a:t>
            </a:r>
          </a:p>
          <a:p>
            <a:pPr marL="711200" indent="-3683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9600" dirty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تقييم التقاليد في ضوء المشاعر و الخبرات الشخصية </a:t>
            </a:r>
          </a:p>
          <a:p>
            <a:pPr marL="711200" indent="-3683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ar-SA" sz="9600" dirty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الميل إلى النقد و الرغبة في الإصلاح الاجتماعي والسعي لتغيير الأمور بطريقة "الطفرة" دون دراسة و تدرج</a:t>
            </a: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  <a:cs typeface="Akhbar MT" pitchFamily="2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نتيجة بحث الصور عن النمو الاجتماعي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2232248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6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620000" cy="11430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C00000"/>
                </a:solidFill>
                <a:cs typeface="Akhbar MT" pitchFamily="2" charset="-78"/>
              </a:rPr>
              <a:t>العوامل المؤثرة </a:t>
            </a:r>
            <a:r>
              <a:rPr lang="ar-SA" b="1" dirty="0" smtClean="0">
                <a:solidFill>
                  <a:srgbClr val="C00000"/>
                </a:solidFill>
                <a:cs typeface="Akhbar MT" pitchFamily="2" charset="-78"/>
              </a:rPr>
              <a:t>فيه :-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492896"/>
            <a:ext cx="7620000" cy="3701008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تلعب الأسرة دوراً مؤثراً في هذه المرحلة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وسائل الإعلام ( الإذاعة \التلفزيون \الصحافة \ الإنترنت 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dirty="0">
                <a:cs typeface="Akhbar MT" pitchFamily="2" charset="-78"/>
              </a:rPr>
              <a:t>المستوى الاجتماعي و الاقتصادي </a:t>
            </a:r>
            <a:endParaRPr lang="en-US" sz="2400" dirty="0">
              <a:cs typeface="Akhbar MT" pitchFamily="2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5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20000" cy="11430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C00000"/>
                </a:solidFill>
                <a:cs typeface="Akhbar MT" pitchFamily="2" charset="-78"/>
              </a:rPr>
              <a:t>تطبيقات تربوية</a:t>
            </a:r>
            <a:r>
              <a:rPr lang="ar-SA" b="1" dirty="0" smtClean="0">
                <a:solidFill>
                  <a:srgbClr val="C00000"/>
                </a:solidFill>
                <a:cs typeface="Akhbar MT" pitchFamily="2" charset="-78"/>
              </a:rPr>
              <a:t>:-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4277072"/>
          </a:xfrm>
        </p:spPr>
        <p:txBody>
          <a:bodyPr/>
          <a:lstStyle/>
          <a:p>
            <a:pPr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تشجيع الميل إلى القيادة و المبادرة 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العمل على زيادة تحمل المسئولية الاجتماعية و إتاحة الفرصة لممارستها والاستفادة من الخبرات المكتسبة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فتح باب المناقشة و الحديث بقلب و عقل متنور حول الموضوعات العامة بدلاً من إتباع أسلوب الوعظ و الإرشاد و المحاضرة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تقبل ظاهر التجريب – في حدود المقبول – التي تميز هذه المرحلة, و مساعدة الطالبات بدلاً من التمسك بالنقد و الاتهام المستمر</a:t>
            </a:r>
            <a:r>
              <a:rPr lang="ar-SA" b="1" dirty="0"/>
              <a:t>.</a:t>
            </a:r>
            <a:endParaRPr lang="en-US" b="1" dirty="0"/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788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620000" cy="1143000"/>
          </a:xfrm>
        </p:spPr>
        <p:txBody>
          <a:bodyPr/>
          <a:lstStyle/>
          <a:p>
            <a:pPr algn="r"/>
            <a:r>
              <a:rPr lang="ar-SA" dirty="0" smtClean="0"/>
              <a:t>ماذا تحتاج طالباتنا ..؟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924944"/>
            <a:ext cx="7620000" cy="334096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ar-SA" dirty="0" smtClean="0"/>
              <a:t>إلى قلب محب يسمع منهن يوجههن بلطف ويعلمهن بحكمه يشجعهن ويثني عليهن يبين لهن الصواب ويبعدهن عن الخطأ بحنانه , يكون لهن قدوة في أفعاله وأقواله يتفهمهن ويتفهم طبيعة أعمارهن واحتياجاتهن .</a:t>
            </a: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1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620000" cy="1143000"/>
          </a:xfrm>
        </p:spPr>
        <p:txBody>
          <a:bodyPr/>
          <a:lstStyle/>
          <a:p>
            <a:pPr algn="ctr"/>
            <a:r>
              <a:rPr lang="ar-SA" b="1" dirty="0" smtClean="0"/>
              <a:t>فن التواصل وسحر الألفة</a:t>
            </a:r>
            <a:endParaRPr lang="ar-SA" b="1" dirty="0"/>
          </a:p>
        </p:txBody>
      </p:sp>
      <p:sp>
        <p:nvSpPr>
          <p:cNvPr id="4" name="AutoShape 2" descr="نتيجة بحث الصور عن التفكير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عنصر نائب للمحتوى 4" descr="نتيجة بحث الصور عن التفكير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096343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5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C:\Users\sawsan\Desktop\تنزيل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3"/>
          <a:stretch/>
        </p:blipFill>
        <p:spPr bwMode="auto">
          <a:xfrm>
            <a:off x="467544" y="1484784"/>
            <a:ext cx="7704856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صورة 2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31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3657600" cy="511256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ar-SA" sz="4000" b="1" dirty="0">
                <a:solidFill>
                  <a:srgbClr val="CC0099"/>
                </a:solidFill>
              </a:rPr>
              <a:t>قال صلى الله عليه وسلم </a:t>
            </a:r>
            <a:r>
              <a:rPr lang="ar-SA" sz="4000" b="1" dirty="0">
                <a:solidFill>
                  <a:srgbClr val="CC0066"/>
                </a:solidFill>
              </a:rPr>
              <a:t>:</a:t>
            </a:r>
            <a:r>
              <a:rPr lang="ar-SA" sz="4000" b="1" dirty="0"/>
              <a:t>المؤمن يألف ويؤلف ولا خير فيمن لا يألف ولا يؤلف ، وخير الناس أنفعهم </a:t>
            </a:r>
            <a:r>
              <a:rPr lang="ar-SA" sz="4000" b="1" dirty="0" smtClean="0"/>
              <a:t>للناس</a:t>
            </a:r>
          </a:p>
          <a:p>
            <a:pPr marL="114300" indent="0">
              <a:buNone/>
            </a:pPr>
            <a:r>
              <a:rPr lang="ar-SA" sz="3900" b="1" dirty="0">
                <a:solidFill>
                  <a:srgbClr val="CC0099"/>
                </a:solidFill>
              </a:rPr>
              <a:t>السلسلة الصحيحة للألباني رقم 426 .</a:t>
            </a:r>
            <a:endParaRPr lang="en-US" sz="3900" b="1" dirty="0">
              <a:solidFill>
                <a:srgbClr val="CC0099"/>
              </a:solidFill>
            </a:endParaRPr>
          </a:p>
          <a:p>
            <a:pPr marL="114300" indent="0">
              <a:buNone/>
            </a:pPr>
            <a:r>
              <a:rPr lang="ar-SA" sz="4000" b="1" dirty="0" smtClean="0"/>
              <a:t> </a:t>
            </a:r>
            <a:endParaRPr lang="en-US" sz="4000" b="1" dirty="0">
              <a:ea typeface="Majalla UI"/>
              <a:cs typeface="Majalla UI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7" name="Picture 5" descr="aa54812a-ff9c-4299-9e5d-7167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066678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118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824536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b="1" dirty="0" smtClean="0"/>
              <a:t>وقال : أحب الناس إلى الله أنفعهم للناس , وأحب الأعمال إلى الله عز وجل سرور تدخله على مسلم تكشف عنه كربة أو تقضي عنه ديناً أو تطرد عنه جوعاً , ولأن أمشي مع أخ في حاجة أحب إلى من أن أعتكف في هذا المسجد –يعني مسجد المدينة- شهراً , ومن كظم غيظه ولو شاء أن يمضيه أمضاه ملأ الله قلبه يوم القيامة رضا , ومن مشي مع أخيه في حاجة حتى يقضيها له ثبت الله قدميه يوم تزول الأقدام </a:t>
            </a:r>
            <a:endParaRPr lang="ar-SA" b="1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948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20000" cy="1143000"/>
          </a:xfrm>
        </p:spPr>
        <p:txBody>
          <a:bodyPr/>
          <a:lstStyle/>
          <a:p>
            <a:pPr algn="ctr"/>
            <a:r>
              <a:rPr lang="ar-SA" b="1" dirty="0" smtClean="0"/>
              <a:t>لكي تفهم الناس أفهم نفسك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4800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ar-SA" dirty="0" smtClean="0"/>
              <a:t>ماذا تريد ؟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ar-SA" dirty="0" smtClean="0"/>
              <a:t>ما الذي يغضبك ؟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ar-SA" dirty="0" smtClean="0"/>
              <a:t>بماذا تهتم ؟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ar-SA" dirty="0" smtClean="0"/>
              <a:t>ما الذي يرضيك ؟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ar-SA" dirty="0" smtClean="0"/>
              <a:t>متى تقول نعم ومتى تقول لا ؟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ar-SA" dirty="0" smtClean="0"/>
              <a:t>وأنت واحد من الناس وما يؤثر فيك يؤثر فيهم </a:t>
            </a:r>
          </a:p>
          <a:p>
            <a:pPr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205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620000" cy="1143000"/>
          </a:xfrm>
        </p:spPr>
        <p:txBody>
          <a:bodyPr/>
          <a:lstStyle/>
          <a:p>
            <a:pPr algn="ctr"/>
            <a:r>
              <a:rPr lang="ar-SA" b="1" dirty="0" smtClean="0"/>
              <a:t>       كيف تدخل لقلوب وعقول الناس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636912"/>
            <a:ext cx="7620000" cy="3773016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ar-SA" b="1" dirty="0" smtClean="0"/>
              <a:t>الاحترام والتقدير .</a:t>
            </a:r>
          </a:p>
          <a:p>
            <a:pPr marL="114300" indent="0" algn="ctr">
              <a:buNone/>
            </a:pPr>
            <a:endParaRPr lang="ar-SA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dirty="0" smtClean="0"/>
              <a:t>نحن نحترم الكبير وصاحب المنصب لأنه مهم , لكن هل تعتقد بأنه يوجد شخص في العالم يظن أنه غير مهم 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dirty="0" smtClean="0"/>
              <a:t>أتفق مع الشخص الآخر أنه مهم وسوف يتفق معك في كل شيء .</a:t>
            </a: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Picture 4" descr="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6495"/>
            <a:ext cx="1656184" cy="15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07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427984" y="1988840"/>
            <a:ext cx="3657600" cy="4154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0" algn="ctr">
              <a:buNone/>
              <a:defRPr/>
            </a:pPr>
            <a:r>
              <a:rPr lang="ar-YE" sz="6600" b="1" dirty="0">
                <a:solidFill>
                  <a:srgbClr val="000000"/>
                </a:solidFill>
                <a:latin typeface="Arial" charset="0"/>
                <a:cs typeface="Arial" charset="0"/>
              </a:rPr>
              <a:t>تحرك البيض  مستعداً لأن يفقس   </a:t>
            </a:r>
            <a:endParaRPr lang="en-US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4" descr="bird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168352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86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620000" cy="1143000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chemeClr val="tx2">
                    <a:satMod val="130000"/>
                  </a:schemeClr>
                </a:solidFill>
              </a:rPr>
              <a:t>     كيف </a:t>
            </a:r>
            <a:r>
              <a:rPr lang="ar-SA" b="1" dirty="0">
                <a:solidFill>
                  <a:schemeClr val="tx2">
                    <a:satMod val="130000"/>
                  </a:schemeClr>
                </a:solidFill>
              </a:rPr>
              <a:t>تدخل لقلوب وعقول الناس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564904"/>
            <a:ext cx="7620000" cy="3917032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ar-SA" sz="2800" b="1" dirty="0" smtClean="0">
                <a:cs typeface="Traditional Arabic" pitchFamily="18" charset="-78"/>
              </a:rPr>
              <a:t>التسامح </a:t>
            </a:r>
            <a:r>
              <a:rPr lang="ar-SA" sz="2800" b="1" dirty="0">
                <a:cs typeface="Traditional Arabic" pitchFamily="18" charset="-78"/>
              </a:rPr>
              <a:t>والبحث عن </a:t>
            </a:r>
            <a:r>
              <a:rPr lang="ar-SA" sz="2800" b="1" dirty="0" smtClean="0">
                <a:cs typeface="Traditional Arabic" pitchFamily="18" charset="-78"/>
              </a:rPr>
              <a:t>العذر</a:t>
            </a:r>
          </a:p>
          <a:p>
            <a:pPr marL="114300" indent="0" algn="ctr">
              <a:buNone/>
            </a:pPr>
            <a:endParaRPr lang="ar-SA" sz="2800" dirty="0">
              <a:cs typeface="Traditional Arabic" pitchFamily="18" charset="-78"/>
            </a:endParaRPr>
          </a:p>
          <a:p>
            <a:pPr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400" dirty="0">
                <a:cs typeface="Traditional Arabic" pitchFamily="18" charset="-78"/>
              </a:rPr>
              <a:t>كيف تلوم الناس على أخطاء يمكن أن تقع أنت فيها</a:t>
            </a:r>
            <a:endParaRPr lang="ar-MA" sz="2400" dirty="0">
              <a:cs typeface="Traditional Arabic" pitchFamily="18" charset="-78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ar-MA" sz="2400" dirty="0">
                <a:cs typeface="Traditional Arabic" pitchFamily="18" charset="-78"/>
              </a:rPr>
              <a:t> </a:t>
            </a:r>
            <a:r>
              <a:rPr lang="ar-SA" sz="2400" dirty="0">
                <a:cs typeface="Traditional Arabic" pitchFamily="18" charset="-78"/>
              </a:rPr>
              <a:t>نحن نرى أخطاءنا صغيرة ونجد لها أعذار أما أخطاء الآخرين فهي كبيرة ولا تغتفر</a:t>
            </a:r>
            <a:endParaRPr lang="ar-MA" sz="2400" dirty="0">
              <a:cs typeface="Traditional Arabic" pitchFamily="18" charset="-78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ar-MA" sz="2400" dirty="0">
                <a:cs typeface="Traditional Arabic" pitchFamily="18" charset="-78"/>
              </a:rPr>
              <a:t> </a:t>
            </a:r>
            <a:r>
              <a:rPr lang="ar-SA" sz="2400" dirty="0">
                <a:cs typeface="Traditional Arabic" pitchFamily="18" charset="-78"/>
              </a:rPr>
              <a:t>اجعل تصحيح الخطأ يبدو سهلاً وجدد الثقة بالمخطئ.</a:t>
            </a:r>
            <a:endParaRPr lang="en-US" sz="2400" dirty="0">
              <a:cs typeface="Traditional Arabic" pitchFamily="18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Picture 4" descr="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90454"/>
            <a:ext cx="1656184" cy="15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872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620000" cy="1143000"/>
          </a:xfrm>
        </p:spPr>
        <p:txBody>
          <a:bodyPr/>
          <a:lstStyle/>
          <a:p>
            <a:pPr algn="ctr"/>
            <a:r>
              <a:rPr lang="ar-SA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tx2">
                    <a:satMod val="130000"/>
                  </a:schemeClr>
                </a:solidFill>
              </a:rPr>
              <a:t>      كيف </a:t>
            </a:r>
            <a:r>
              <a:rPr lang="ar-SA" b="1" dirty="0">
                <a:solidFill>
                  <a:schemeClr val="tx2">
                    <a:satMod val="130000"/>
                  </a:schemeClr>
                </a:solidFill>
              </a:rPr>
              <a:t>تدخل لقلوب وعقول الناس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564904"/>
            <a:ext cx="7620000" cy="3556992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ar-SA" sz="2800" b="1" dirty="0">
                <a:cs typeface="Traditional Arabic" pitchFamily="18" charset="-78"/>
              </a:rPr>
              <a:t>افهم وجهة نظر الشخص الآخر</a:t>
            </a:r>
            <a:endParaRPr lang="en-US" sz="2800" b="1" dirty="0">
              <a:cs typeface="Traditional Arabic" pitchFamily="18" charset="-78"/>
            </a:endParaRPr>
          </a:p>
          <a:p>
            <a:pPr marL="114300" indent="0" algn="just">
              <a:buNone/>
            </a:pPr>
            <a:endParaRPr lang="ar-MA" sz="2800" b="1" dirty="0">
              <a:cs typeface="Traditional Arabic" pitchFamily="18" charset="-78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ar-MA" b="1" dirty="0">
                <a:cs typeface="Traditional Arabic" pitchFamily="18" charset="-78"/>
              </a:rPr>
              <a:t> </a:t>
            </a:r>
            <a:r>
              <a:rPr lang="ar-SA" sz="2400" dirty="0">
                <a:cs typeface="Traditional Arabic" pitchFamily="18" charset="-78"/>
              </a:rPr>
              <a:t>كل شخص يعتقد دائماً أنه على حق وأن آراءه منطقية</a:t>
            </a:r>
            <a:endParaRPr lang="ar-MA" sz="2400" dirty="0">
              <a:cs typeface="Traditional Arabic" pitchFamily="18" charset="-78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ar-MA" sz="2400" dirty="0">
                <a:cs typeface="Traditional Arabic" pitchFamily="18" charset="-78"/>
              </a:rPr>
              <a:t> </a:t>
            </a:r>
            <a:r>
              <a:rPr lang="ar-SA" sz="2400" dirty="0">
                <a:cs typeface="Traditional Arabic" pitchFamily="18" charset="-78"/>
              </a:rPr>
              <a:t>حتى لو اختلفت مع الآخر في الرأي </a:t>
            </a:r>
            <a:r>
              <a:rPr lang="ar-SA" sz="2400" dirty="0" smtClean="0">
                <a:cs typeface="Traditional Arabic" pitchFamily="18" charset="-78"/>
              </a:rPr>
              <a:t>وتأكدت أنه </a:t>
            </a:r>
            <a:r>
              <a:rPr lang="ar-SA" sz="2400" dirty="0">
                <a:cs typeface="Traditional Arabic" pitchFamily="18" charset="-78"/>
              </a:rPr>
              <a:t>على خطأ حاول أن تفهم وجهة نظره</a:t>
            </a:r>
            <a:endParaRPr lang="ar-MA" sz="2400" dirty="0">
              <a:cs typeface="Traditional Arabic" pitchFamily="18" charset="-78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ar-MA" sz="2400" dirty="0">
                <a:cs typeface="Traditional Arabic" pitchFamily="18" charset="-78"/>
              </a:rPr>
              <a:t> </a:t>
            </a:r>
            <a:r>
              <a:rPr lang="ar-SA" sz="2400" dirty="0">
                <a:cs typeface="Traditional Arabic" pitchFamily="18" charset="-78"/>
              </a:rPr>
              <a:t>الاستخفاف بآراء الآخرين يدفعهم إلى المقاومة</a:t>
            </a:r>
            <a:endParaRPr lang="en-US" sz="2400" dirty="0">
              <a:cs typeface="Traditional Arabic" pitchFamily="18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Picture 4" descr="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53" y="776495"/>
            <a:ext cx="1656184" cy="15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2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620000" cy="1143000"/>
          </a:xfrm>
        </p:spPr>
        <p:txBody>
          <a:bodyPr/>
          <a:lstStyle/>
          <a:p>
            <a:pPr algn="ctr"/>
            <a:r>
              <a:rPr lang="ar-SA" b="1" dirty="0" smtClean="0"/>
              <a:t>أنصت يحبك الناس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420888"/>
            <a:ext cx="7620000" cy="4061048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QA" sz="2400" dirty="0">
                <a:cs typeface="Traditional Arabic" pitchFamily="2" charset="-78"/>
              </a:rPr>
              <a:t>الناس تستغرق 40% من وقتها في الإنصات وكثيرون لا </a:t>
            </a:r>
            <a:r>
              <a:rPr lang="ar-QA" sz="2400" dirty="0" smtClean="0">
                <a:cs typeface="Traditional Arabic" pitchFamily="2" charset="-78"/>
              </a:rPr>
              <a:t>يجيدونه</a:t>
            </a:r>
            <a:r>
              <a:rPr lang="ar-SA" sz="2400" dirty="0" smtClean="0">
                <a:cs typeface="Traditional Arabic" pitchFamily="2" charset="-78"/>
              </a:rPr>
              <a:t> .</a:t>
            </a:r>
            <a:endParaRPr lang="ar-SA" sz="2400" dirty="0">
              <a:cs typeface="Traditional Arabic" pitchFamily="2" charset="-78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KW" sz="2400" dirty="0">
                <a:cs typeface="Traditional Arabic" pitchFamily="2" charset="-78"/>
              </a:rPr>
              <a:t>أظهرت دراسة علمية على مهارات الاتصال بين الناس أن الناس يستغرقون ما نسبته 75% من يومهم في الإنصات والتحدث فقط ، 40% للإنصات و35% للتحدث ، بينما يقضي 16% من أوق</a:t>
            </a:r>
            <a:r>
              <a:rPr lang="ar-SA" sz="2400" dirty="0">
                <a:cs typeface="Traditional Arabic" pitchFamily="2" charset="-78"/>
              </a:rPr>
              <a:t>ا</a:t>
            </a:r>
            <a:r>
              <a:rPr lang="ar-KW" sz="2400" dirty="0">
                <a:cs typeface="Traditional Arabic" pitchFamily="2" charset="-78"/>
              </a:rPr>
              <a:t>تهم في القراءة و 9% في الكتابة.  وهو ما يؤكد أن الإنصات يحتل النصيب الأسد من أنشطتنا </a:t>
            </a:r>
            <a:r>
              <a:rPr lang="ar-KW" sz="2400" dirty="0" smtClean="0">
                <a:cs typeface="Traditional Arabic" pitchFamily="2" charset="-78"/>
              </a:rPr>
              <a:t>اليومية</a:t>
            </a:r>
            <a:r>
              <a:rPr lang="ar-SA" sz="2400" dirty="0" smtClean="0">
                <a:cs typeface="Traditional Arabic" pitchFamily="2" charset="-78"/>
              </a:rPr>
              <a:t> .</a:t>
            </a: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3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620000" cy="1143000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chemeClr val="tx2">
                    <a:satMod val="130000"/>
                  </a:schemeClr>
                </a:solidFill>
              </a:rPr>
              <a:t>لماذا يُحَب المنصت ؟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420888"/>
            <a:ext cx="7620000" cy="4061048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dirty="0" smtClean="0"/>
              <a:t>لأنه المغناطيس الذي يلجأ إليه الناس لتفريغ همومهم وأحزانهم وحتى أفراحهم 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dirty="0" smtClean="0"/>
              <a:t>لقلة أخطاء لسانه , فمقارنة بعشاق التحدث فإنه أقل عرضة لزلة اللسان وأقل تصادماً معهم 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dirty="0" smtClean="0"/>
              <a:t>و يزود الإنصات المنصت بمعلومات كثيرة , فكلما زاد إنصاته زادت معلوماته وبالتالي حاجة الناس إليه والأنس بوجوده .</a:t>
            </a: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7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620000" cy="1143000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chemeClr val="tx2">
                    <a:satMod val="130000"/>
                  </a:schemeClr>
                </a:solidFill>
              </a:rPr>
              <a:t>      كيف </a:t>
            </a:r>
            <a:r>
              <a:rPr lang="ar-SA" b="1" dirty="0">
                <a:solidFill>
                  <a:schemeClr val="tx2">
                    <a:satMod val="130000"/>
                  </a:schemeClr>
                </a:solidFill>
              </a:rPr>
              <a:t>تدخل لقلوب وعقول الناس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492896"/>
            <a:ext cx="7620000" cy="3917032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ar-SA" sz="2400" b="1" dirty="0">
                <a:cs typeface="Traditional Arabic" pitchFamily="2" charset="-78"/>
              </a:rPr>
              <a:t>ابحث عن العوامل </a:t>
            </a:r>
            <a:r>
              <a:rPr lang="ar-SA" sz="2400" b="1" dirty="0" smtClean="0">
                <a:cs typeface="Traditional Arabic" pitchFamily="2" charset="-78"/>
              </a:rPr>
              <a:t>المشتركة</a:t>
            </a:r>
          </a:p>
          <a:p>
            <a:pPr marL="114300" indent="0" algn="ctr">
              <a:buNone/>
            </a:pPr>
            <a:endParaRPr lang="ar-SA" sz="2400" b="1" dirty="0" smtClean="0">
              <a:solidFill>
                <a:srgbClr val="FF0066"/>
              </a:solidFill>
              <a:cs typeface="Traditional Arabic" pitchFamily="2" charset="-78"/>
            </a:endParaRPr>
          </a:p>
          <a:p>
            <a:pPr marL="425196" indent="-342900" algn="just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Traditional Arabic" pitchFamily="2" charset="-78"/>
              </a:rPr>
              <a:t>دائما يوجد نقاط يتفق عليها الجميع،</a:t>
            </a:r>
            <a:r>
              <a:rPr lang="ar-MA" sz="2400" dirty="0">
                <a:cs typeface="Traditional Arabic" pitchFamily="2" charset="-78"/>
              </a:rPr>
              <a:t> </a:t>
            </a:r>
            <a:r>
              <a:rPr lang="ar-SA" sz="2400" dirty="0">
                <a:cs typeface="Traditional Arabic" pitchFamily="2" charset="-78"/>
              </a:rPr>
              <a:t>انطلق منها ولا</a:t>
            </a:r>
            <a:r>
              <a:rPr lang="ar-MA" sz="2400" dirty="0">
                <a:cs typeface="Traditional Arabic" pitchFamily="2" charset="-78"/>
              </a:rPr>
              <a:t> </a:t>
            </a:r>
            <a:r>
              <a:rPr lang="ar-SA" sz="2400" dirty="0">
                <a:cs typeface="Traditional Arabic" pitchFamily="2" charset="-78"/>
              </a:rPr>
              <a:t>تركز على نقاط الاختلاف</a:t>
            </a:r>
            <a:r>
              <a:rPr lang="ar-MA" sz="2400" dirty="0">
                <a:cs typeface="Traditional Arabic" pitchFamily="2" charset="-78"/>
              </a:rPr>
              <a:t>.</a:t>
            </a:r>
          </a:p>
          <a:p>
            <a:pPr marL="425196" indent="-342900" algn="just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ar-MA" sz="2400" dirty="0">
                <a:cs typeface="Traditional Arabic" pitchFamily="2" charset="-78"/>
              </a:rPr>
              <a:t> لنعمل في</a:t>
            </a:r>
            <a:r>
              <a:rPr lang="ar-SA" sz="2400" dirty="0">
                <a:cs typeface="Traditional Arabic" pitchFamily="2" charset="-78"/>
              </a:rPr>
              <a:t>ما</a:t>
            </a:r>
            <a:r>
              <a:rPr lang="ar-MA" sz="2400" dirty="0">
                <a:cs typeface="Traditional Arabic" pitchFamily="2" charset="-78"/>
              </a:rPr>
              <a:t> اتفقنا عليه وليعذر بعضنا بعضا فيما اختلفنا فيه</a:t>
            </a:r>
          </a:p>
          <a:p>
            <a:pPr marL="425196" indent="-342900" algn="just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ar-SA" sz="2400" dirty="0">
                <a:cs typeface="Traditional Arabic" pitchFamily="2" charset="-78"/>
              </a:rPr>
              <a:t>تحدث عن مصلحتك وعن المصلحة المشتركة</a:t>
            </a:r>
            <a:endParaRPr lang="ar-MA" sz="2400" dirty="0">
              <a:cs typeface="Traditional Arabic" pitchFamily="2" charset="-78"/>
            </a:endParaRPr>
          </a:p>
          <a:p>
            <a:pPr marL="114300" indent="0">
              <a:buNone/>
            </a:pPr>
            <a:endParaRPr lang="en-US" sz="2400" b="1" dirty="0">
              <a:solidFill>
                <a:srgbClr val="FF0066"/>
              </a:solidFill>
              <a:cs typeface="Traditional Arabic" pitchFamily="2" charset="-78"/>
            </a:endParaRP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Picture 4" descr="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03" y="620688"/>
            <a:ext cx="1800200" cy="17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4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620000" cy="1143000"/>
          </a:xfrm>
        </p:spPr>
        <p:txBody>
          <a:bodyPr/>
          <a:lstStyle/>
          <a:p>
            <a:pPr algn="ctr"/>
            <a:r>
              <a:rPr lang="ar-SA" b="1" dirty="0">
                <a:solidFill>
                  <a:schemeClr val="tx2">
                    <a:satMod val="130000"/>
                  </a:schemeClr>
                </a:solidFill>
              </a:rPr>
              <a:t>كيف تدخل لقلوب وعقول الناس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204864"/>
            <a:ext cx="7620000" cy="4464496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ar-SA" sz="2400" b="1" dirty="0" smtClean="0">
                <a:ea typeface="Hesham Bold"/>
              </a:rPr>
              <a:t> تأكد </a:t>
            </a:r>
            <a:r>
              <a:rPr lang="ar-SA" sz="2400" b="1" dirty="0">
                <a:ea typeface="Hesham Bold"/>
              </a:rPr>
              <a:t>أن الاتصال وجهاً لوجه هو عملية مستمرة : </a:t>
            </a:r>
            <a:endParaRPr lang="ar-SA" sz="2400" b="1" dirty="0" smtClean="0">
              <a:ea typeface="Hesham Bold"/>
            </a:endParaRPr>
          </a:p>
          <a:p>
            <a:pPr algn="ctr">
              <a:buFont typeface="Wingdings" pitchFamily="2" charset="2"/>
              <a:buChar char="v"/>
            </a:pPr>
            <a:endParaRPr lang="ar-SA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esham Bold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ar-SA" sz="2400" dirty="0">
                <a:cs typeface="Akhbar MT" pitchFamily="2" charset="-78"/>
              </a:rPr>
              <a:t>حيث تشير الدراسات إلى أن إرسال </a:t>
            </a:r>
            <a:r>
              <a:rPr lang="ar-SA" sz="2400" dirty="0" smtClean="0">
                <a:cs typeface="Akhbar MT" pitchFamily="2" charset="-78"/>
              </a:rPr>
              <a:t>رسالة </a:t>
            </a:r>
            <a:r>
              <a:rPr lang="ar-SA" sz="2400" dirty="0">
                <a:cs typeface="Akhbar MT" pitchFamily="2" charset="-78"/>
              </a:rPr>
              <a:t>واحدة يعني أن هناك على الأقل </a:t>
            </a:r>
            <a:r>
              <a:rPr lang="ar-SA" sz="2400" b="1" dirty="0">
                <a:cs typeface="Akhbar MT" pitchFamily="2" charset="-78"/>
              </a:rPr>
              <a:t>ست</a:t>
            </a:r>
            <a:r>
              <a:rPr lang="ar-SA" sz="2400" dirty="0">
                <a:cs typeface="Akhbar MT" pitchFamily="2" charset="-78"/>
              </a:rPr>
              <a:t> رسائل مختلفة ضمنية </a:t>
            </a:r>
            <a:r>
              <a:rPr lang="ar-SA" sz="2400" dirty="0" smtClean="0">
                <a:cs typeface="Akhbar MT" pitchFamily="2" charset="-78"/>
              </a:rPr>
              <a:t>وهي :-</a:t>
            </a:r>
          </a:p>
          <a:p>
            <a:pPr marL="0" indent="0">
              <a:buNone/>
              <a:defRPr/>
            </a:pPr>
            <a:r>
              <a:rPr lang="ar-SA" sz="2400" dirty="0" smtClean="0">
                <a:ea typeface="Hesham Bold"/>
                <a:cs typeface="Akhbar MT" pitchFamily="2" charset="-78"/>
              </a:rPr>
              <a:t>1-</a:t>
            </a:r>
            <a:r>
              <a:rPr lang="ar-SA" sz="2400" dirty="0" smtClean="0">
                <a:solidFill>
                  <a:srgbClr val="800000"/>
                </a:solidFill>
                <a:ea typeface="Hesham Bold"/>
                <a:cs typeface="Akhbar MT" pitchFamily="2" charset="-78"/>
              </a:rPr>
              <a:t> </a:t>
            </a:r>
            <a:r>
              <a:rPr lang="ar-SA" sz="2400" dirty="0" smtClean="0">
                <a:ea typeface="Hesham Bold"/>
                <a:cs typeface="Akhbar MT" pitchFamily="2" charset="-78"/>
              </a:rPr>
              <a:t>ماتعني قوله .</a:t>
            </a:r>
          </a:p>
          <a:p>
            <a:pPr marL="0" indent="0">
              <a:buNone/>
              <a:defRPr/>
            </a:pPr>
            <a:r>
              <a:rPr lang="ar-SA" sz="2400" dirty="0" smtClean="0">
                <a:ea typeface="Hesham Bold"/>
                <a:cs typeface="Akhbar MT" pitchFamily="2" charset="-78"/>
              </a:rPr>
              <a:t>2- ما تقوله فعلاً .</a:t>
            </a:r>
          </a:p>
          <a:p>
            <a:pPr marL="0" indent="0">
              <a:buNone/>
              <a:defRPr/>
            </a:pPr>
            <a:r>
              <a:rPr lang="ar-SA" sz="2400" dirty="0" smtClean="0">
                <a:ea typeface="Hesham Bold"/>
                <a:cs typeface="Akhbar MT" pitchFamily="2" charset="-78"/>
              </a:rPr>
              <a:t>3- ما يسمعه الشخص الآخر  .</a:t>
            </a:r>
          </a:p>
          <a:p>
            <a:pPr marL="0" indent="0">
              <a:buNone/>
              <a:defRPr/>
            </a:pPr>
            <a:r>
              <a:rPr lang="ar-SA" sz="2400" dirty="0" smtClean="0">
                <a:ea typeface="Hesham Bold"/>
                <a:cs typeface="Akhbar MT" pitchFamily="2" charset="-78"/>
              </a:rPr>
              <a:t>4- ما يعتقد الآخر أنه يسمعه .</a:t>
            </a:r>
          </a:p>
          <a:p>
            <a:pPr marL="0" indent="0">
              <a:buNone/>
              <a:defRPr/>
            </a:pPr>
            <a:r>
              <a:rPr lang="ar-SA" sz="2400" dirty="0" smtClean="0">
                <a:ea typeface="Hesham Bold"/>
                <a:cs typeface="Akhbar MT" pitchFamily="2" charset="-78"/>
              </a:rPr>
              <a:t>5- ما يقوله الآخر .</a:t>
            </a:r>
          </a:p>
          <a:p>
            <a:pPr marL="0" indent="0">
              <a:buNone/>
              <a:defRPr/>
            </a:pPr>
            <a:r>
              <a:rPr lang="ar-SA" sz="2400" dirty="0" smtClean="0">
                <a:ea typeface="Hesham Bold"/>
                <a:cs typeface="Akhbar MT" pitchFamily="2" charset="-78"/>
              </a:rPr>
              <a:t>6- </a:t>
            </a:r>
            <a:r>
              <a:rPr lang="ar-SA" sz="2400" dirty="0" err="1" smtClean="0">
                <a:ea typeface="Hesham Bold"/>
                <a:cs typeface="Akhbar MT" pitchFamily="2" charset="-78"/>
              </a:rPr>
              <a:t>ماتعتقد</a:t>
            </a:r>
            <a:r>
              <a:rPr lang="ar-SA" sz="2400" dirty="0" smtClean="0">
                <a:ea typeface="Hesham Bold"/>
                <a:cs typeface="Akhbar MT" pitchFamily="2" charset="-78"/>
              </a:rPr>
              <a:t> أن الشخص الآخر يقوله . </a:t>
            </a:r>
            <a:endParaRPr lang="ar-SA" sz="2400" dirty="0">
              <a:ea typeface="Hesham Bold"/>
              <a:cs typeface="Hesham Bold"/>
            </a:endParaRPr>
          </a:p>
          <a:p>
            <a:pPr>
              <a:buFont typeface="Wingdings" pitchFamily="2" charset="2"/>
              <a:buChar char="v"/>
            </a:pP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8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620000" cy="1143000"/>
          </a:xfrm>
        </p:spPr>
        <p:txBody>
          <a:bodyPr/>
          <a:lstStyle/>
          <a:p>
            <a:pPr algn="ctr"/>
            <a:r>
              <a:rPr lang="ar-SA" b="1" dirty="0">
                <a:solidFill>
                  <a:schemeClr val="tx2">
                    <a:satMod val="130000"/>
                  </a:schemeClr>
                </a:solidFill>
              </a:rPr>
              <a:t>كيف تدخل لقلوب وعقول الناس</a:t>
            </a:r>
            <a:endParaRPr lang="ar-SA" b="1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67544" y="2996952"/>
            <a:ext cx="7620000" cy="345638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ar-SA" sz="2400" dirty="0" smtClean="0"/>
              <a:t> </a:t>
            </a:r>
            <a:r>
              <a:rPr lang="ar-SA" sz="2800" b="1" dirty="0"/>
              <a:t>قدم النقد والنصائح بطريقة</a:t>
            </a:r>
            <a:r>
              <a:rPr lang="ar-SA" sz="2800" dirty="0"/>
              <a:t> </a:t>
            </a:r>
            <a:r>
              <a:rPr lang="ar-SA" sz="2800" dirty="0" smtClean="0"/>
              <a:t>:</a:t>
            </a:r>
          </a:p>
          <a:p>
            <a:pPr marL="114300" indent="0" algn="ctr">
              <a:buNone/>
            </a:pPr>
            <a:endParaRPr lang="ar-SA" sz="2400" dirty="0"/>
          </a:p>
          <a:p>
            <a:pPr algn="ctr">
              <a:buNone/>
            </a:pPr>
            <a:r>
              <a:rPr lang="ar-SA" sz="4800" b="1" dirty="0">
                <a:solidFill>
                  <a:srgbClr val="006600"/>
                </a:solidFill>
              </a:rPr>
              <a:t>الهدية المغلفة</a:t>
            </a:r>
            <a:r>
              <a:rPr lang="ar-SA" sz="6000" b="1" dirty="0"/>
              <a:t> </a:t>
            </a:r>
          </a:p>
          <a:p>
            <a:pPr algn="ctr">
              <a:buNone/>
            </a:pPr>
            <a:r>
              <a:rPr lang="ar-SA" sz="6000" b="1" dirty="0"/>
              <a:t>  </a:t>
            </a:r>
            <a:r>
              <a:rPr lang="ar-SA" sz="6000" b="1" dirty="0">
                <a:solidFill>
                  <a:srgbClr val="FF0000"/>
                </a:solidFill>
              </a:rPr>
              <a:t>لا </a:t>
            </a:r>
            <a:r>
              <a:rPr lang="ar-SA" sz="4800" b="1" dirty="0">
                <a:solidFill>
                  <a:srgbClr val="006600"/>
                </a:solidFill>
              </a:rPr>
              <a:t>بطريقة </a:t>
            </a:r>
            <a:r>
              <a:rPr lang="ar-SA" sz="4800" b="1" dirty="0" smtClean="0">
                <a:solidFill>
                  <a:srgbClr val="006600"/>
                </a:solidFill>
              </a:rPr>
              <a:t>النقد الجارح </a:t>
            </a:r>
            <a:endParaRPr lang="ar-SA" sz="6000" b="1" dirty="0">
              <a:solidFill>
                <a:srgbClr val="006600"/>
              </a:solidFill>
            </a:endParaRPr>
          </a:p>
          <a:p>
            <a:pPr marL="114300" indent="0" algn="ctr">
              <a:buNone/>
            </a:pPr>
            <a:endParaRPr lang="ar-SA" sz="2400" dirty="0"/>
          </a:p>
          <a:p>
            <a:pPr>
              <a:buFont typeface="Wingdings" pitchFamily="2" charset="2"/>
              <a:buChar char="v"/>
            </a:pPr>
            <a:endParaRPr lang="ar-SA" dirty="0"/>
          </a:p>
        </p:txBody>
      </p:sp>
      <p:pic>
        <p:nvPicPr>
          <p:cNvPr id="6" name="صورة 5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620000" cy="1143000"/>
          </a:xfrm>
        </p:spPr>
        <p:txBody>
          <a:bodyPr/>
          <a:lstStyle/>
          <a:p>
            <a:pPr algn="ctr"/>
            <a:r>
              <a:rPr lang="ar-SA" b="1" dirty="0">
                <a:solidFill>
                  <a:schemeClr val="tx2">
                    <a:satMod val="130000"/>
                  </a:schemeClr>
                </a:solidFill>
              </a:rPr>
              <a:t>حكمة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852936"/>
            <a:ext cx="7620000" cy="3412976"/>
          </a:xfrm>
        </p:spPr>
        <p:txBody>
          <a:bodyPr/>
          <a:lstStyle/>
          <a:p>
            <a:pPr indent="19050" algn="just">
              <a:lnSpc>
                <a:spcPct val="90000"/>
              </a:lnSpc>
              <a:buNone/>
            </a:pPr>
            <a:r>
              <a:rPr lang="ar-KW" sz="4000" b="1" dirty="0">
                <a:cs typeface="Traditional Arabic" pitchFamily="18" charset="-78"/>
              </a:rPr>
              <a:t>قال بعض الحكماء</a:t>
            </a:r>
            <a:r>
              <a:rPr lang="ar-KW" sz="4000" b="1" dirty="0" smtClean="0">
                <a:cs typeface="Traditional Arabic" pitchFamily="18" charset="-78"/>
              </a:rPr>
              <a:t>:</a:t>
            </a:r>
            <a:endParaRPr lang="ar-SA" sz="4000" b="1" dirty="0" smtClean="0">
              <a:cs typeface="Traditional Arabic" pitchFamily="18" charset="-78"/>
            </a:endParaRPr>
          </a:p>
          <a:p>
            <a:pPr indent="19050" algn="just">
              <a:lnSpc>
                <a:spcPct val="90000"/>
              </a:lnSpc>
              <a:buNone/>
            </a:pPr>
            <a:endParaRPr lang="ar-SA" sz="4000" b="1" dirty="0">
              <a:cs typeface="Traditional Arabic" pitchFamily="18" charset="-78"/>
            </a:endParaRPr>
          </a:p>
          <a:p>
            <a:pPr indent="19050" algn="just">
              <a:lnSpc>
                <a:spcPct val="150000"/>
              </a:lnSpc>
              <a:buNone/>
            </a:pPr>
            <a:r>
              <a:rPr lang="ar-KW" sz="2400" dirty="0">
                <a:cs typeface="Traditional Arabic" pitchFamily="18" charset="-78"/>
              </a:rPr>
              <a:t>إذا جالست الجهال فأنصت </a:t>
            </a:r>
            <a:r>
              <a:rPr lang="ar-KW" sz="2400" dirty="0" smtClean="0">
                <a:cs typeface="Traditional Arabic" pitchFamily="18" charset="-78"/>
              </a:rPr>
              <a:t>لهم</a:t>
            </a:r>
            <a:endParaRPr lang="ar-SA" sz="2400" dirty="0">
              <a:cs typeface="Traditional Arabic" pitchFamily="18" charset="-78"/>
            </a:endParaRPr>
          </a:p>
          <a:p>
            <a:pPr indent="19050" algn="just">
              <a:lnSpc>
                <a:spcPct val="150000"/>
              </a:lnSpc>
              <a:buNone/>
            </a:pPr>
            <a:r>
              <a:rPr lang="ar-KW" sz="2400" dirty="0">
                <a:cs typeface="Traditional Arabic" pitchFamily="18" charset="-78"/>
              </a:rPr>
              <a:t>وإذا جالست العلماء فأنصت </a:t>
            </a:r>
            <a:r>
              <a:rPr lang="ar-KW" sz="2400" dirty="0" smtClean="0">
                <a:cs typeface="Traditional Arabic" pitchFamily="18" charset="-78"/>
              </a:rPr>
              <a:t>لهم</a:t>
            </a:r>
            <a:endParaRPr lang="ar-SA" sz="2400" dirty="0">
              <a:cs typeface="Traditional Arabic" pitchFamily="18" charset="-78"/>
            </a:endParaRPr>
          </a:p>
          <a:p>
            <a:pPr indent="19050" algn="just">
              <a:lnSpc>
                <a:spcPct val="150000"/>
              </a:lnSpc>
              <a:buNone/>
            </a:pPr>
            <a:r>
              <a:rPr lang="ar-KW" sz="2400" dirty="0">
                <a:cs typeface="Traditional Arabic" pitchFamily="18" charset="-78"/>
              </a:rPr>
              <a:t>فإن في إنصاتك للجهال زيادة في الحلم، وإن في انصاتك للعلماء زيادة</a:t>
            </a:r>
            <a:r>
              <a:rPr lang="ar-KW" dirty="0">
                <a:cs typeface="Traditional Arabic" pitchFamily="18" charset="-78"/>
              </a:rPr>
              <a:t> </a:t>
            </a:r>
            <a:r>
              <a:rPr lang="ar-KW" sz="2400" dirty="0">
                <a:cs typeface="Traditional Arabic" pitchFamily="18" charset="-78"/>
              </a:rPr>
              <a:t>في العلم</a:t>
            </a:r>
            <a:r>
              <a:rPr lang="ar-KW" dirty="0">
                <a:cs typeface="Traditional Arabic" pitchFamily="18" charset="-78"/>
              </a:rPr>
              <a:t>.</a:t>
            </a:r>
            <a:r>
              <a:rPr lang="en-US" dirty="0">
                <a:cs typeface="Traditional Arabic" pitchFamily="18" charset="-78"/>
              </a:rPr>
              <a:t> </a:t>
            </a:r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4" name="Picture 4" descr="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232248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الوصف: Untitled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6300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8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620000" cy="1143000"/>
          </a:xfrm>
        </p:spPr>
        <p:txBody>
          <a:bodyPr/>
          <a:lstStyle/>
          <a:p>
            <a:pPr algn="ctr"/>
            <a:r>
              <a:rPr lang="ar-SA" b="1" dirty="0" smtClean="0"/>
              <a:t>قال رسول الله صلى الله عليه وسلم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3556992"/>
          </a:xfrm>
        </p:spPr>
        <p:txBody>
          <a:bodyPr/>
          <a:lstStyle/>
          <a:p>
            <a:pPr marL="114300" indent="0" algn="ctr">
              <a:buNone/>
            </a:pPr>
            <a:endParaRPr lang="ar-SA" dirty="0" smtClean="0"/>
          </a:p>
          <a:p>
            <a:pPr marL="114300" indent="0" algn="ctr">
              <a:buNone/>
            </a:pPr>
            <a:endParaRPr lang="ar-SA" dirty="0"/>
          </a:p>
          <a:p>
            <a:pPr marL="114300" indent="0" algn="ctr">
              <a:buNone/>
            </a:pPr>
            <a:r>
              <a:rPr lang="ar-SA" sz="3200" dirty="0" smtClean="0">
                <a:cs typeface="Al-Mothnna" pitchFamily="2" charset="-78"/>
              </a:rPr>
              <a:t>( إنكم لن تسعوا الناس بأموالكم فليسعهم منكم بسط الوجه وحسن الخلق )</a:t>
            </a:r>
          </a:p>
          <a:p>
            <a:pPr marL="114300" indent="0" algn="ctr">
              <a:buNone/>
            </a:pPr>
            <a:endParaRPr lang="ar-SA" sz="2400" dirty="0">
              <a:cs typeface="Al-Mothnna" pitchFamily="2" charset="-78"/>
            </a:endParaRPr>
          </a:p>
          <a:p>
            <a:pPr marL="114300" indent="0" algn="ctr">
              <a:buNone/>
            </a:pPr>
            <a:r>
              <a:rPr lang="ar-SA" sz="2400" dirty="0" smtClean="0">
                <a:cs typeface="AF_Unizah " pitchFamily="2" charset="-78"/>
              </a:rPr>
              <a:t>رواه مسلم</a:t>
            </a:r>
            <a:endParaRPr lang="ar-SA" sz="2400" dirty="0">
              <a:cs typeface="AF_Unizah " pitchFamily="2" charset="-78"/>
            </a:endParaRPr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0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620000" cy="1143000"/>
          </a:xfrm>
        </p:spPr>
        <p:txBody>
          <a:bodyPr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cs typeface="Times New Roman" pitchFamily="18" charset="0"/>
              </a:rPr>
              <a:t>        </a:t>
            </a:r>
            <a:r>
              <a:rPr lang="en-US" sz="4800" b="1" dirty="0" smtClean="0">
                <a:solidFill>
                  <a:schemeClr val="bg1"/>
                </a:solidFill>
                <a:cs typeface="Times New Roman" pitchFamily="18" charset="0"/>
              </a:rPr>
              <a:t>THE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ICEBERG</a:t>
            </a:r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ar-SA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</a:rPr>
              <a:t>ماذا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</a:rPr>
              <a:t>نرى من جبل </a:t>
            </a:r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</a:rPr>
              <a:t>الجليد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4" descr="j028274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3429000"/>
            <a:ext cx="2448272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Iceber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924944"/>
            <a:ext cx="3657600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1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427984" y="1340768"/>
            <a:ext cx="3657600" cy="51706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0" algn="ctr" eaLnBrk="0" hangingPunct="0">
              <a:spcBef>
                <a:spcPct val="50000"/>
              </a:spcBef>
              <a:buNone/>
              <a:defRPr/>
            </a:pPr>
            <a:r>
              <a:rPr lang="ar-YE" sz="4400" b="1" dirty="0">
                <a:latin typeface="Times New Roman" pitchFamily="18" charset="0"/>
                <a:ea typeface="SKR HEAD1 Outlined"/>
              </a:rPr>
              <a:t>ولشدة حرك</a:t>
            </a:r>
            <a:r>
              <a:rPr lang="ar-SA" sz="4400" b="1" dirty="0">
                <a:latin typeface="Times New Roman" pitchFamily="18" charset="0"/>
                <a:ea typeface="SKR HEAD1 Outlined"/>
              </a:rPr>
              <a:t>ة</a:t>
            </a:r>
            <a:r>
              <a:rPr lang="ar-YE" sz="4400" b="1" dirty="0">
                <a:latin typeface="Times New Roman" pitchFamily="18" charset="0"/>
                <a:ea typeface="SKR HEAD1 Outlined"/>
              </a:rPr>
              <a:t>  إحدى البيض</a:t>
            </a:r>
            <a:r>
              <a:rPr lang="ar-SA" sz="4400" b="1" dirty="0" err="1">
                <a:latin typeface="Times New Roman" pitchFamily="18" charset="0"/>
                <a:ea typeface="SKR HEAD1 Outlined"/>
              </a:rPr>
              <a:t>ات</a:t>
            </a:r>
            <a:r>
              <a:rPr lang="ar-YE" sz="4400" b="1" dirty="0">
                <a:latin typeface="Times New Roman" pitchFamily="18" charset="0"/>
                <a:ea typeface="SKR HEAD1 Outlined"/>
              </a:rPr>
              <a:t>  سقطت  </a:t>
            </a:r>
          </a:p>
          <a:p>
            <a:pPr marL="114300" indent="0" algn="ctr" eaLnBrk="0" hangingPunct="0">
              <a:spcBef>
                <a:spcPct val="50000"/>
              </a:spcBef>
              <a:buNone/>
              <a:defRPr/>
            </a:pPr>
            <a:r>
              <a:rPr lang="ar-YE" sz="4400" b="1" dirty="0">
                <a:latin typeface="Times New Roman" pitchFamily="18" charset="0"/>
                <a:ea typeface="SKR HEAD1 Outlined"/>
              </a:rPr>
              <a:t>من أعلى الجبل</a:t>
            </a:r>
          </a:p>
          <a:p>
            <a:pPr marL="114300" indent="0" algn="ctr" eaLnBrk="0" hangingPunct="0">
              <a:spcBef>
                <a:spcPct val="50000"/>
              </a:spcBef>
              <a:buNone/>
              <a:defRPr/>
            </a:pPr>
            <a:r>
              <a:rPr lang="ar-YE" sz="4400" b="1" dirty="0" smtClean="0">
                <a:latin typeface="Times New Roman" pitchFamily="18" charset="0"/>
                <a:ea typeface="SKR HEAD1 Outlined"/>
              </a:rPr>
              <a:t>إلى </a:t>
            </a:r>
            <a:r>
              <a:rPr lang="ar-YE" sz="4400" b="1" dirty="0">
                <a:latin typeface="Times New Roman" pitchFamily="18" charset="0"/>
                <a:ea typeface="SKR HEAD1 Outlined"/>
              </a:rPr>
              <a:t>مزرعة الدجاج</a:t>
            </a:r>
          </a:p>
          <a:p>
            <a:pPr marL="114300" indent="0" algn="ctr" eaLnBrk="0" hangingPunct="0">
              <a:spcBef>
                <a:spcPct val="50000"/>
              </a:spcBef>
              <a:buNone/>
              <a:defRPr/>
            </a:pPr>
            <a:r>
              <a:rPr lang="ar-YE" sz="4400" b="1" dirty="0">
                <a:latin typeface="Times New Roman" pitchFamily="18" charset="0"/>
                <a:ea typeface="SKR HEAD1 Outlined"/>
              </a:rPr>
              <a:t>وفقست هناك  </a:t>
            </a:r>
            <a:endParaRPr lang="ar-SA" sz="4400" b="1" dirty="0">
              <a:latin typeface="Times New Roman" pitchFamily="18" charset="0"/>
              <a:ea typeface="SKR HEAD1 Outlined"/>
            </a:endParaRPr>
          </a:p>
        </p:txBody>
      </p:sp>
      <p:pic>
        <p:nvPicPr>
          <p:cNvPr id="8" name="Picture 5" descr="bird6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15616" y="1412776"/>
            <a:ext cx="2592288" cy="4896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5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4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200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The ICEBERG</a:t>
            </a:r>
            <a:endParaRPr lang="ar-SA" dirty="0"/>
          </a:p>
        </p:txBody>
      </p:sp>
      <p:pic>
        <p:nvPicPr>
          <p:cNvPr id="7" name="Picture 2" descr="Iceberg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78543"/>
            <a:ext cx="3389559" cy="4589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27984" y="2077718"/>
            <a:ext cx="3657600" cy="4590288"/>
          </a:xfrm>
        </p:spPr>
        <p:txBody>
          <a:bodyPr/>
          <a:lstStyle/>
          <a:p>
            <a:pPr marL="114300" indent="0" algn="ctr" rtl="0">
              <a:spcBef>
                <a:spcPct val="50000"/>
              </a:spcBef>
              <a:buNone/>
            </a:pPr>
            <a:r>
              <a:rPr lang="ar-SA" b="1" dirty="0" smtClean="0"/>
              <a:t>10 % فقط من الجبل</a:t>
            </a:r>
          </a:p>
          <a:p>
            <a:pPr marL="114300" indent="0" algn="ctr" rtl="0">
              <a:spcBef>
                <a:spcPct val="50000"/>
              </a:spcBef>
              <a:buNone/>
            </a:pPr>
            <a:r>
              <a:rPr lang="ar-SA" b="1" dirty="0" smtClean="0"/>
              <a:t>مرئي فوق سطح البحر</a:t>
            </a:r>
          </a:p>
          <a:p>
            <a:pPr marL="114300" indent="0" algn="ctr" rtl="0">
              <a:spcBef>
                <a:spcPct val="50000"/>
              </a:spcBef>
              <a:buNone/>
            </a:pPr>
            <a:r>
              <a:rPr lang="ar-SA" b="1" dirty="0" smtClean="0"/>
              <a:t>والباقي 90 % غير مرئي تحت سطح البحر</a:t>
            </a:r>
            <a:endParaRPr lang="en-US" b="1" dirty="0" smtClean="0"/>
          </a:p>
          <a:p>
            <a:pPr marL="114300" indent="0">
              <a:buNone/>
            </a:pPr>
            <a:endParaRPr lang="ar-SA" dirty="0" smtClean="0"/>
          </a:p>
          <a:p>
            <a:pPr marL="114300" indent="0">
              <a:buNone/>
            </a:pPr>
            <a:endParaRPr lang="ar-SA" dirty="0"/>
          </a:p>
        </p:txBody>
      </p:sp>
      <p:pic>
        <p:nvPicPr>
          <p:cNvPr id="6" name="Picture 3" descr="j00787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08807">
            <a:off x="5757632" y="4008814"/>
            <a:ext cx="1703387" cy="2511425"/>
          </a:xfrm>
          <a:prstGeom prst="rect">
            <a:avLst/>
          </a:prstGeom>
          <a:noFill/>
        </p:spPr>
      </p:pic>
      <p:pic>
        <p:nvPicPr>
          <p:cNvPr id="8" name="صورة 7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9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0825" y="701887"/>
            <a:ext cx="7849568" cy="21312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0825" y="2814107"/>
            <a:ext cx="7849567" cy="382164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250825" y="1124744"/>
            <a:ext cx="7849567" cy="5511006"/>
          </a:xfrm>
          <a:custGeom>
            <a:avLst/>
            <a:gdLst>
              <a:gd name="T0" fmla="*/ 2147483647 w 5026"/>
              <a:gd name="T1" fmla="*/ 2147483647 h 3335"/>
              <a:gd name="T2" fmla="*/ 2147483647 w 5026"/>
              <a:gd name="T3" fmla="*/ 2147483647 h 3335"/>
              <a:gd name="T4" fmla="*/ 2147483647 w 5026"/>
              <a:gd name="T5" fmla="*/ 2147483647 h 3335"/>
              <a:gd name="T6" fmla="*/ 2147483647 w 5026"/>
              <a:gd name="T7" fmla="*/ 2147483647 h 3335"/>
              <a:gd name="T8" fmla="*/ 2147483647 w 5026"/>
              <a:gd name="T9" fmla="*/ 2147483647 h 3335"/>
              <a:gd name="T10" fmla="*/ 2147483647 w 5026"/>
              <a:gd name="T11" fmla="*/ 2147483647 h 3335"/>
              <a:gd name="T12" fmla="*/ 2147483647 w 5026"/>
              <a:gd name="T13" fmla="*/ 2147483647 h 3335"/>
              <a:gd name="T14" fmla="*/ 2147483647 w 5026"/>
              <a:gd name="T15" fmla="*/ 2147483647 h 3335"/>
              <a:gd name="T16" fmla="*/ 2147483647 w 5026"/>
              <a:gd name="T17" fmla="*/ 2147483647 h 3335"/>
              <a:gd name="T18" fmla="*/ 2147483647 w 5026"/>
              <a:gd name="T19" fmla="*/ 2147483647 h 3335"/>
              <a:gd name="T20" fmla="*/ 2147483647 w 5026"/>
              <a:gd name="T21" fmla="*/ 2147483647 h 3335"/>
              <a:gd name="T22" fmla="*/ 2147483647 w 5026"/>
              <a:gd name="T23" fmla="*/ 2147483647 h 3335"/>
              <a:gd name="T24" fmla="*/ 2147483647 w 5026"/>
              <a:gd name="T25" fmla="*/ 2147483647 h 3335"/>
              <a:gd name="T26" fmla="*/ 2147483647 w 5026"/>
              <a:gd name="T27" fmla="*/ 2147483647 h 3335"/>
              <a:gd name="T28" fmla="*/ 2147483647 w 5026"/>
              <a:gd name="T29" fmla="*/ 2147483647 h 3335"/>
              <a:gd name="T30" fmla="*/ 2147483647 w 5026"/>
              <a:gd name="T31" fmla="*/ 2147483647 h 3335"/>
              <a:gd name="T32" fmla="*/ 2147483647 w 5026"/>
              <a:gd name="T33" fmla="*/ 2147483647 h 3335"/>
              <a:gd name="T34" fmla="*/ 2147483647 w 5026"/>
              <a:gd name="T35" fmla="*/ 2147483647 h 3335"/>
              <a:gd name="T36" fmla="*/ 2147483647 w 5026"/>
              <a:gd name="T37" fmla="*/ 2147483647 h 3335"/>
              <a:gd name="T38" fmla="*/ 2147483647 w 5026"/>
              <a:gd name="T39" fmla="*/ 2147483647 h 3335"/>
              <a:gd name="T40" fmla="*/ 2147483647 w 5026"/>
              <a:gd name="T41" fmla="*/ 2147483647 h 3335"/>
              <a:gd name="T42" fmla="*/ 2147483647 w 5026"/>
              <a:gd name="T43" fmla="*/ 2147483647 h 3335"/>
              <a:gd name="T44" fmla="*/ 2147483647 w 5026"/>
              <a:gd name="T45" fmla="*/ 2147483647 h 3335"/>
              <a:gd name="T46" fmla="*/ 2147483647 w 5026"/>
              <a:gd name="T47" fmla="*/ 2147483647 h 3335"/>
              <a:gd name="T48" fmla="*/ 2147483647 w 5026"/>
              <a:gd name="T49" fmla="*/ 2147483647 h 3335"/>
              <a:gd name="T50" fmla="*/ 2147483647 w 5026"/>
              <a:gd name="T51" fmla="*/ 2147483647 h 3335"/>
              <a:gd name="T52" fmla="*/ 2147483647 w 5026"/>
              <a:gd name="T53" fmla="*/ 2147483647 h 3335"/>
              <a:gd name="T54" fmla="*/ 2147483647 w 5026"/>
              <a:gd name="T55" fmla="*/ 2147483647 h 3335"/>
              <a:gd name="T56" fmla="*/ 2147483647 w 5026"/>
              <a:gd name="T57" fmla="*/ 2147483647 h 3335"/>
              <a:gd name="T58" fmla="*/ 2147483647 w 5026"/>
              <a:gd name="T59" fmla="*/ 2147483647 h 3335"/>
              <a:gd name="T60" fmla="*/ 2147483647 w 5026"/>
              <a:gd name="T61" fmla="*/ 2147483647 h 3335"/>
              <a:gd name="T62" fmla="*/ 2147483647 w 5026"/>
              <a:gd name="T63" fmla="*/ 2147483647 h 3335"/>
              <a:gd name="T64" fmla="*/ 2147483647 w 5026"/>
              <a:gd name="T65" fmla="*/ 2147483647 h 3335"/>
              <a:gd name="T66" fmla="*/ 2147483647 w 5026"/>
              <a:gd name="T67" fmla="*/ 2147483647 h 3335"/>
              <a:gd name="T68" fmla="*/ 2147483647 w 5026"/>
              <a:gd name="T69" fmla="*/ 2147483647 h 3335"/>
              <a:gd name="T70" fmla="*/ 2147483647 w 5026"/>
              <a:gd name="T71" fmla="*/ 2147483647 h 3335"/>
              <a:gd name="T72" fmla="*/ 2147483647 w 5026"/>
              <a:gd name="T73" fmla="*/ 2147483647 h 3335"/>
              <a:gd name="T74" fmla="*/ 2147483647 w 5026"/>
              <a:gd name="T75" fmla="*/ 2147483647 h 3335"/>
              <a:gd name="T76" fmla="*/ 2147483647 w 5026"/>
              <a:gd name="T77" fmla="*/ 2147483647 h 3335"/>
              <a:gd name="T78" fmla="*/ 2147483647 w 5026"/>
              <a:gd name="T79" fmla="*/ 2147483647 h 3335"/>
              <a:gd name="T80" fmla="*/ 2147483647 w 5026"/>
              <a:gd name="T81" fmla="*/ 2147483647 h 3335"/>
              <a:gd name="T82" fmla="*/ 2147483647 w 5026"/>
              <a:gd name="T83" fmla="*/ 2147483647 h 3335"/>
              <a:gd name="T84" fmla="*/ 2147483647 w 5026"/>
              <a:gd name="T85" fmla="*/ 2147483647 h 3335"/>
              <a:gd name="T86" fmla="*/ 2147483647 w 5026"/>
              <a:gd name="T87" fmla="*/ 2147483647 h 3335"/>
              <a:gd name="T88" fmla="*/ 2147483647 w 5026"/>
              <a:gd name="T89" fmla="*/ 2147483647 h 3335"/>
              <a:gd name="T90" fmla="*/ 2147483647 w 5026"/>
              <a:gd name="T91" fmla="*/ 2147483647 h 3335"/>
              <a:gd name="T92" fmla="*/ 2147483647 w 5026"/>
              <a:gd name="T93" fmla="*/ 2147483647 h 3335"/>
              <a:gd name="T94" fmla="*/ 2147483647 w 5026"/>
              <a:gd name="T95" fmla="*/ 2147483647 h 3335"/>
              <a:gd name="T96" fmla="*/ 2147483647 w 5026"/>
              <a:gd name="T97" fmla="*/ 2147483647 h 3335"/>
              <a:gd name="T98" fmla="*/ 2147483647 w 5026"/>
              <a:gd name="T99" fmla="*/ 2147483647 h 3335"/>
              <a:gd name="T100" fmla="*/ 2147483647 w 5026"/>
              <a:gd name="T101" fmla="*/ 2147483647 h 3335"/>
              <a:gd name="T102" fmla="*/ 2147483647 w 5026"/>
              <a:gd name="T103" fmla="*/ 2147483647 h 3335"/>
              <a:gd name="T104" fmla="*/ 2147483647 w 5026"/>
              <a:gd name="T105" fmla="*/ 2147483647 h 3335"/>
              <a:gd name="T106" fmla="*/ 2147483647 w 5026"/>
              <a:gd name="T107" fmla="*/ 2147483647 h 3335"/>
              <a:gd name="T108" fmla="*/ 2147483647 w 5026"/>
              <a:gd name="T109" fmla="*/ 2147483647 h 3335"/>
              <a:gd name="T110" fmla="*/ 2147483647 w 5026"/>
              <a:gd name="T111" fmla="*/ 2147483647 h 33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26"/>
              <a:gd name="T169" fmla="*/ 0 h 3335"/>
              <a:gd name="T170" fmla="*/ 5026 w 5026"/>
              <a:gd name="T171" fmla="*/ 3335 h 33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26" h="3335">
                <a:moveTo>
                  <a:pt x="2461" y="48"/>
                </a:moveTo>
                <a:cubicBezTo>
                  <a:pt x="2327" y="0"/>
                  <a:pt x="2215" y="53"/>
                  <a:pt x="2092" y="83"/>
                </a:cubicBezTo>
                <a:cubicBezTo>
                  <a:pt x="2065" y="97"/>
                  <a:pt x="2037" y="115"/>
                  <a:pt x="2010" y="128"/>
                </a:cubicBezTo>
                <a:cubicBezTo>
                  <a:pt x="1985" y="140"/>
                  <a:pt x="1953" y="139"/>
                  <a:pt x="1928" y="154"/>
                </a:cubicBezTo>
                <a:cubicBezTo>
                  <a:pt x="1889" y="178"/>
                  <a:pt x="1843" y="207"/>
                  <a:pt x="1805" y="234"/>
                </a:cubicBezTo>
                <a:cubicBezTo>
                  <a:pt x="1762" y="265"/>
                  <a:pt x="1786" y="246"/>
                  <a:pt x="1731" y="305"/>
                </a:cubicBezTo>
                <a:cubicBezTo>
                  <a:pt x="1723" y="314"/>
                  <a:pt x="1706" y="332"/>
                  <a:pt x="1706" y="332"/>
                </a:cubicBezTo>
                <a:cubicBezTo>
                  <a:pt x="1690" y="370"/>
                  <a:pt x="1673" y="388"/>
                  <a:pt x="1649" y="420"/>
                </a:cubicBezTo>
                <a:cubicBezTo>
                  <a:pt x="1629" y="447"/>
                  <a:pt x="1620" y="480"/>
                  <a:pt x="1600" y="509"/>
                </a:cubicBezTo>
                <a:cubicBezTo>
                  <a:pt x="1597" y="521"/>
                  <a:pt x="1596" y="533"/>
                  <a:pt x="1592" y="544"/>
                </a:cubicBezTo>
                <a:cubicBezTo>
                  <a:pt x="1588" y="554"/>
                  <a:pt x="1579" y="561"/>
                  <a:pt x="1576" y="571"/>
                </a:cubicBezTo>
                <a:cubicBezTo>
                  <a:pt x="1571" y="588"/>
                  <a:pt x="1571" y="607"/>
                  <a:pt x="1568" y="624"/>
                </a:cubicBezTo>
                <a:cubicBezTo>
                  <a:pt x="1558" y="669"/>
                  <a:pt x="1538" y="712"/>
                  <a:pt x="1526" y="757"/>
                </a:cubicBezTo>
                <a:cubicBezTo>
                  <a:pt x="1499" y="855"/>
                  <a:pt x="1471" y="930"/>
                  <a:pt x="1404" y="1005"/>
                </a:cubicBezTo>
                <a:cubicBezTo>
                  <a:pt x="1394" y="1049"/>
                  <a:pt x="1380" y="1060"/>
                  <a:pt x="1346" y="1085"/>
                </a:cubicBezTo>
                <a:cubicBezTo>
                  <a:pt x="1327" y="1115"/>
                  <a:pt x="1309" y="1135"/>
                  <a:pt x="1281" y="1156"/>
                </a:cubicBezTo>
                <a:cubicBezTo>
                  <a:pt x="1275" y="1168"/>
                  <a:pt x="1269" y="1179"/>
                  <a:pt x="1264" y="1191"/>
                </a:cubicBezTo>
                <a:cubicBezTo>
                  <a:pt x="1258" y="1208"/>
                  <a:pt x="1264" y="1238"/>
                  <a:pt x="1248" y="1244"/>
                </a:cubicBezTo>
                <a:cubicBezTo>
                  <a:pt x="1231" y="1250"/>
                  <a:pt x="1199" y="1262"/>
                  <a:pt x="1199" y="1262"/>
                </a:cubicBezTo>
                <a:cubicBezTo>
                  <a:pt x="1196" y="1261"/>
                  <a:pt x="1212" y="1332"/>
                  <a:pt x="1198" y="1327"/>
                </a:cubicBezTo>
                <a:cubicBezTo>
                  <a:pt x="1189" y="1324"/>
                  <a:pt x="1216" y="1355"/>
                  <a:pt x="1216" y="1355"/>
                </a:cubicBezTo>
                <a:cubicBezTo>
                  <a:pt x="1245" y="1412"/>
                  <a:pt x="1249" y="1337"/>
                  <a:pt x="1235" y="1383"/>
                </a:cubicBezTo>
                <a:cubicBezTo>
                  <a:pt x="1233" y="1392"/>
                  <a:pt x="1219" y="1374"/>
                  <a:pt x="1216" y="1383"/>
                </a:cubicBezTo>
                <a:cubicBezTo>
                  <a:pt x="1213" y="1392"/>
                  <a:pt x="1254" y="1393"/>
                  <a:pt x="1254" y="1393"/>
                </a:cubicBezTo>
                <a:cubicBezTo>
                  <a:pt x="1256" y="1401"/>
                  <a:pt x="1258" y="1423"/>
                  <a:pt x="1264" y="1450"/>
                </a:cubicBezTo>
                <a:cubicBezTo>
                  <a:pt x="1270" y="1477"/>
                  <a:pt x="1297" y="1526"/>
                  <a:pt x="1292" y="1553"/>
                </a:cubicBezTo>
                <a:cubicBezTo>
                  <a:pt x="1281" y="1570"/>
                  <a:pt x="1235" y="1610"/>
                  <a:pt x="1235" y="1610"/>
                </a:cubicBezTo>
                <a:cubicBezTo>
                  <a:pt x="1214" y="1644"/>
                  <a:pt x="1190" y="1660"/>
                  <a:pt x="1160" y="1686"/>
                </a:cubicBezTo>
                <a:cubicBezTo>
                  <a:pt x="1149" y="1695"/>
                  <a:pt x="973" y="1705"/>
                  <a:pt x="971" y="1705"/>
                </a:cubicBezTo>
                <a:cubicBezTo>
                  <a:pt x="915" y="1767"/>
                  <a:pt x="793" y="1767"/>
                  <a:pt x="723" y="1803"/>
                </a:cubicBezTo>
                <a:cubicBezTo>
                  <a:pt x="699" y="1816"/>
                  <a:pt x="638" y="1818"/>
                  <a:pt x="625" y="1820"/>
                </a:cubicBezTo>
                <a:cubicBezTo>
                  <a:pt x="552" y="1840"/>
                  <a:pt x="470" y="1815"/>
                  <a:pt x="396" y="1803"/>
                </a:cubicBezTo>
                <a:cubicBezTo>
                  <a:pt x="365" y="1809"/>
                  <a:pt x="351" y="1811"/>
                  <a:pt x="322" y="1820"/>
                </a:cubicBezTo>
                <a:cubicBezTo>
                  <a:pt x="305" y="1825"/>
                  <a:pt x="273" y="1838"/>
                  <a:pt x="273" y="1838"/>
                </a:cubicBezTo>
                <a:cubicBezTo>
                  <a:pt x="203" y="1834"/>
                  <a:pt x="84" y="1801"/>
                  <a:pt x="27" y="1865"/>
                </a:cubicBezTo>
                <a:cubicBezTo>
                  <a:pt x="0" y="1950"/>
                  <a:pt x="43" y="2044"/>
                  <a:pt x="10" y="2148"/>
                </a:cubicBezTo>
                <a:cubicBezTo>
                  <a:pt x="17" y="2210"/>
                  <a:pt x="14" y="2234"/>
                  <a:pt x="43" y="2281"/>
                </a:cubicBezTo>
                <a:cubicBezTo>
                  <a:pt x="46" y="2290"/>
                  <a:pt x="50" y="2299"/>
                  <a:pt x="51" y="2308"/>
                </a:cubicBezTo>
                <a:cubicBezTo>
                  <a:pt x="55" y="2334"/>
                  <a:pt x="53" y="2361"/>
                  <a:pt x="59" y="2387"/>
                </a:cubicBezTo>
                <a:cubicBezTo>
                  <a:pt x="74" y="2450"/>
                  <a:pt x="234" y="2440"/>
                  <a:pt x="240" y="2441"/>
                </a:cubicBezTo>
                <a:cubicBezTo>
                  <a:pt x="237" y="2459"/>
                  <a:pt x="234" y="2507"/>
                  <a:pt x="223" y="2529"/>
                </a:cubicBezTo>
                <a:cubicBezTo>
                  <a:pt x="214" y="2547"/>
                  <a:pt x="191" y="2582"/>
                  <a:pt x="191" y="2582"/>
                </a:cubicBezTo>
                <a:cubicBezTo>
                  <a:pt x="171" y="2646"/>
                  <a:pt x="153" y="2703"/>
                  <a:pt x="108" y="2751"/>
                </a:cubicBezTo>
                <a:cubicBezTo>
                  <a:pt x="124" y="2852"/>
                  <a:pt x="101" y="2766"/>
                  <a:pt x="142" y="2831"/>
                </a:cubicBezTo>
                <a:cubicBezTo>
                  <a:pt x="184" y="2899"/>
                  <a:pt x="143" y="2981"/>
                  <a:pt x="240" y="3017"/>
                </a:cubicBezTo>
                <a:cubicBezTo>
                  <a:pt x="259" y="3032"/>
                  <a:pt x="292" y="3059"/>
                  <a:pt x="314" y="3070"/>
                </a:cubicBezTo>
                <a:cubicBezTo>
                  <a:pt x="367" y="3096"/>
                  <a:pt x="430" y="3103"/>
                  <a:pt x="486" y="3123"/>
                </a:cubicBezTo>
                <a:cubicBezTo>
                  <a:pt x="581" y="3117"/>
                  <a:pt x="610" y="3132"/>
                  <a:pt x="674" y="3088"/>
                </a:cubicBezTo>
                <a:cubicBezTo>
                  <a:pt x="731" y="3107"/>
                  <a:pt x="748" y="3155"/>
                  <a:pt x="789" y="3194"/>
                </a:cubicBezTo>
                <a:cubicBezTo>
                  <a:pt x="798" y="3203"/>
                  <a:pt x="811" y="3204"/>
                  <a:pt x="821" y="3212"/>
                </a:cubicBezTo>
                <a:cubicBezTo>
                  <a:pt x="831" y="3219"/>
                  <a:pt x="838" y="3229"/>
                  <a:pt x="846" y="3238"/>
                </a:cubicBezTo>
                <a:cubicBezTo>
                  <a:pt x="958" y="3235"/>
                  <a:pt x="1070" y="3237"/>
                  <a:pt x="1182" y="3229"/>
                </a:cubicBezTo>
                <a:cubicBezTo>
                  <a:pt x="1201" y="3228"/>
                  <a:pt x="1225" y="3203"/>
                  <a:pt x="1239" y="3194"/>
                </a:cubicBezTo>
                <a:cubicBezTo>
                  <a:pt x="1292" y="3161"/>
                  <a:pt x="1347" y="3144"/>
                  <a:pt x="1404" y="3123"/>
                </a:cubicBezTo>
                <a:cubicBezTo>
                  <a:pt x="1427" y="3149"/>
                  <a:pt x="1455" y="3170"/>
                  <a:pt x="1485" y="3185"/>
                </a:cubicBezTo>
                <a:cubicBezTo>
                  <a:pt x="1501" y="3193"/>
                  <a:pt x="1534" y="3203"/>
                  <a:pt x="1534" y="3203"/>
                </a:cubicBezTo>
                <a:cubicBezTo>
                  <a:pt x="1661" y="3335"/>
                  <a:pt x="2024" y="3272"/>
                  <a:pt x="2100" y="3274"/>
                </a:cubicBezTo>
                <a:cubicBezTo>
                  <a:pt x="2146" y="3289"/>
                  <a:pt x="2184" y="3294"/>
                  <a:pt x="2232" y="3300"/>
                </a:cubicBezTo>
                <a:cubicBezTo>
                  <a:pt x="2279" y="3290"/>
                  <a:pt x="2310" y="3263"/>
                  <a:pt x="2354" y="3247"/>
                </a:cubicBezTo>
                <a:cubicBezTo>
                  <a:pt x="2401" y="3208"/>
                  <a:pt x="2451" y="3174"/>
                  <a:pt x="2502" y="3141"/>
                </a:cubicBezTo>
                <a:cubicBezTo>
                  <a:pt x="2523" y="3107"/>
                  <a:pt x="2527" y="3065"/>
                  <a:pt x="2551" y="3034"/>
                </a:cubicBezTo>
                <a:cubicBezTo>
                  <a:pt x="2558" y="3024"/>
                  <a:pt x="2566" y="3014"/>
                  <a:pt x="2576" y="3008"/>
                </a:cubicBezTo>
                <a:cubicBezTo>
                  <a:pt x="2591" y="2999"/>
                  <a:pt x="2625" y="2990"/>
                  <a:pt x="2625" y="2990"/>
                </a:cubicBezTo>
                <a:cubicBezTo>
                  <a:pt x="2644" y="2996"/>
                  <a:pt x="2666" y="2997"/>
                  <a:pt x="2682" y="3008"/>
                </a:cubicBezTo>
                <a:cubicBezTo>
                  <a:pt x="2694" y="3016"/>
                  <a:pt x="2697" y="3033"/>
                  <a:pt x="2707" y="3043"/>
                </a:cubicBezTo>
                <a:cubicBezTo>
                  <a:pt x="2741" y="3076"/>
                  <a:pt x="2798" y="3130"/>
                  <a:pt x="2838" y="3158"/>
                </a:cubicBezTo>
                <a:cubicBezTo>
                  <a:pt x="2878" y="3217"/>
                  <a:pt x="2929" y="3233"/>
                  <a:pt x="2994" y="3247"/>
                </a:cubicBezTo>
                <a:cubicBezTo>
                  <a:pt x="3078" y="3244"/>
                  <a:pt x="3164" y="3252"/>
                  <a:pt x="3247" y="3238"/>
                </a:cubicBezTo>
                <a:cubicBezTo>
                  <a:pt x="3259" y="3236"/>
                  <a:pt x="3257" y="3214"/>
                  <a:pt x="3264" y="3203"/>
                </a:cubicBezTo>
                <a:cubicBezTo>
                  <a:pt x="3276" y="3184"/>
                  <a:pt x="3290" y="3166"/>
                  <a:pt x="3305" y="3150"/>
                </a:cubicBezTo>
                <a:cubicBezTo>
                  <a:pt x="3328" y="3125"/>
                  <a:pt x="3395" y="3114"/>
                  <a:pt x="3395" y="3114"/>
                </a:cubicBezTo>
                <a:cubicBezTo>
                  <a:pt x="3412" y="3117"/>
                  <a:pt x="3430" y="3115"/>
                  <a:pt x="3444" y="3123"/>
                </a:cubicBezTo>
                <a:cubicBezTo>
                  <a:pt x="3466" y="3134"/>
                  <a:pt x="3468" y="3168"/>
                  <a:pt x="3485" y="3185"/>
                </a:cubicBezTo>
                <a:cubicBezTo>
                  <a:pt x="3523" y="3220"/>
                  <a:pt x="3528" y="3218"/>
                  <a:pt x="3567" y="3229"/>
                </a:cubicBezTo>
                <a:cubicBezTo>
                  <a:pt x="3568" y="3229"/>
                  <a:pt x="3689" y="3215"/>
                  <a:pt x="3699" y="3212"/>
                </a:cubicBezTo>
                <a:cubicBezTo>
                  <a:pt x="3874" y="3165"/>
                  <a:pt x="3686" y="3199"/>
                  <a:pt x="3830" y="3176"/>
                </a:cubicBezTo>
                <a:cubicBezTo>
                  <a:pt x="3875" y="3159"/>
                  <a:pt x="3872" y="3183"/>
                  <a:pt x="3911" y="3203"/>
                </a:cubicBezTo>
                <a:cubicBezTo>
                  <a:pt x="3922" y="3208"/>
                  <a:pt x="3996" y="3219"/>
                  <a:pt x="4002" y="3220"/>
                </a:cubicBezTo>
                <a:cubicBezTo>
                  <a:pt x="4125" y="3212"/>
                  <a:pt x="4240" y="3186"/>
                  <a:pt x="4363" y="3176"/>
                </a:cubicBezTo>
                <a:cubicBezTo>
                  <a:pt x="4401" y="3113"/>
                  <a:pt x="4452" y="3086"/>
                  <a:pt x="4510" y="3052"/>
                </a:cubicBezTo>
                <a:cubicBezTo>
                  <a:pt x="4527" y="3042"/>
                  <a:pt x="4558" y="3010"/>
                  <a:pt x="4584" y="3008"/>
                </a:cubicBezTo>
                <a:cubicBezTo>
                  <a:pt x="4652" y="3003"/>
                  <a:pt x="4720" y="3002"/>
                  <a:pt x="4788" y="2999"/>
                </a:cubicBezTo>
                <a:cubicBezTo>
                  <a:pt x="4835" y="2986"/>
                  <a:pt x="4857" y="2956"/>
                  <a:pt x="4896" y="2928"/>
                </a:cubicBezTo>
                <a:cubicBezTo>
                  <a:pt x="4913" y="2846"/>
                  <a:pt x="4963" y="2740"/>
                  <a:pt x="5026" y="2689"/>
                </a:cubicBezTo>
                <a:cubicBezTo>
                  <a:pt x="5009" y="2651"/>
                  <a:pt x="5001" y="2632"/>
                  <a:pt x="4969" y="2609"/>
                </a:cubicBezTo>
                <a:cubicBezTo>
                  <a:pt x="4944" y="2566"/>
                  <a:pt x="4941" y="2514"/>
                  <a:pt x="4920" y="2467"/>
                </a:cubicBezTo>
                <a:cubicBezTo>
                  <a:pt x="4915" y="2353"/>
                  <a:pt x="4920" y="2261"/>
                  <a:pt x="4887" y="2157"/>
                </a:cubicBezTo>
                <a:cubicBezTo>
                  <a:pt x="4882" y="2025"/>
                  <a:pt x="4907" y="1986"/>
                  <a:pt x="4838" y="1909"/>
                </a:cubicBezTo>
                <a:cubicBezTo>
                  <a:pt x="4825" y="1868"/>
                  <a:pt x="4808" y="1840"/>
                  <a:pt x="4788" y="1803"/>
                </a:cubicBezTo>
                <a:cubicBezTo>
                  <a:pt x="4776" y="1780"/>
                  <a:pt x="4756" y="1732"/>
                  <a:pt x="4756" y="1732"/>
                </a:cubicBezTo>
                <a:cubicBezTo>
                  <a:pt x="4741" y="1667"/>
                  <a:pt x="4695" y="1548"/>
                  <a:pt x="4641" y="1510"/>
                </a:cubicBezTo>
                <a:cubicBezTo>
                  <a:pt x="4604" y="1484"/>
                  <a:pt x="4564" y="1463"/>
                  <a:pt x="4527" y="1439"/>
                </a:cubicBezTo>
                <a:cubicBezTo>
                  <a:pt x="4492" y="1418"/>
                  <a:pt x="4420" y="1370"/>
                  <a:pt x="4379" y="1360"/>
                </a:cubicBezTo>
                <a:cubicBezTo>
                  <a:pt x="4299" y="1289"/>
                  <a:pt x="4250" y="1317"/>
                  <a:pt x="4149" y="1333"/>
                </a:cubicBezTo>
                <a:cubicBezTo>
                  <a:pt x="4131" y="1331"/>
                  <a:pt x="4057" y="1329"/>
                  <a:pt x="4026" y="1315"/>
                </a:cubicBezTo>
                <a:cubicBezTo>
                  <a:pt x="4004" y="1305"/>
                  <a:pt x="3960" y="1280"/>
                  <a:pt x="3960" y="1280"/>
                </a:cubicBezTo>
                <a:cubicBezTo>
                  <a:pt x="3933" y="1233"/>
                  <a:pt x="3906" y="1224"/>
                  <a:pt x="3862" y="1200"/>
                </a:cubicBezTo>
                <a:cubicBezTo>
                  <a:pt x="3736" y="1204"/>
                  <a:pt x="3405" y="1239"/>
                  <a:pt x="3272" y="1191"/>
                </a:cubicBezTo>
                <a:cubicBezTo>
                  <a:pt x="3255" y="1137"/>
                  <a:pt x="3226" y="1077"/>
                  <a:pt x="3174" y="1058"/>
                </a:cubicBezTo>
                <a:cubicBezTo>
                  <a:pt x="3128" y="1019"/>
                  <a:pt x="3103" y="1021"/>
                  <a:pt x="3084" y="961"/>
                </a:cubicBezTo>
                <a:cubicBezTo>
                  <a:pt x="3081" y="935"/>
                  <a:pt x="3080" y="891"/>
                  <a:pt x="3067" y="863"/>
                </a:cubicBezTo>
                <a:cubicBezTo>
                  <a:pt x="3043" y="809"/>
                  <a:pt x="2956" y="753"/>
                  <a:pt x="2903" y="739"/>
                </a:cubicBezTo>
                <a:cubicBezTo>
                  <a:pt x="2887" y="727"/>
                  <a:pt x="2871" y="716"/>
                  <a:pt x="2854" y="704"/>
                </a:cubicBezTo>
                <a:cubicBezTo>
                  <a:pt x="2846" y="698"/>
                  <a:pt x="2829" y="686"/>
                  <a:pt x="2829" y="686"/>
                </a:cubicBezTo>
                <a:cubicBezTo>
                  <a:pt x="2824" y="677"/>
                  <a:pt x="2817" y="669"/>
                  <a:pt x="2814" y="659"/>
                </a:cubicBezTo>
                <a:cubicBezTo>
                  <a:pt x="2807" y="642"/>
                  <a:pt x="2797" y="606"/>
                  <a:pt x="2797" y="606"/>
                </a:cubicBezTo>
                <a:cubicBezTo>
                  <a:pt x="2793" y="536"/>
                  <a:pt x="2790" y="313"/>
                  <a:pt x="2748" y="234"/>
                </a:cubicBezTo>
                <a:cubicBezTo>
                  <a:pt x="2742" y="223"/>
                  <a:pt x="2730" y="218"/>
                  <a:pt x="2723" y="208"/>
                </a:cubicBezTo>
                <a:cubicBezTo>
                  <a:pt x="2701" y="179"/>
                  <a:pt x="2709" y="153"/>
                  <a:pt x="2674" y="137"/>
                </a:cubicBezTo>
                <a:cubicBezTo>
                  <a:pt x="2658" y="130"/>
                  <a:pt x="2642" y="125"/>
                  <a:pt x="2625" y="119"/>
                </a:cubicBezTo>
                <a:cubicBezTo>
                  <a:pt x="2617" y="116"/>
                  <a:pt x="2600" y="110"/>
                  <a:pt x="2600" y="110"/>
                </a:cubicBezTo>
                <a:cubicBezTo>
                  <a:pt x="2569" y="116"/>
                  <a:pt x="2478" y="149"/>
                  <a:pt x="2453" y="119"/>
                </a:cubicBezTo>
                <a:cubicBezTo>
                  <a:pt x="2438" y="101"/>
                  <a:pt x="2458" y="72"/>
                  <a:pt x="2461" y="48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30188" y="0"/>
            <a:ext cx="8229600" cy="647700"/>
          </a:xfrm>
        </p:spPr>
        <p:txBody>
          <a:bodyPr rtlCol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THE ICEBERG</a:t>
            </a:r>
          </a:p>
        </p:txBody>
      </p:sp>
      <p:pic>
        <p:nvPicPr>
          <p:cNvPr id="57350" name="Picture 6" descr="j023359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4494" y="3484562"/>
            <a:ext cx="327025" cy="185737"/>
          </a:xfrm>
          <a:noFill/>
        </p:spPr>
      </p:pic>
      <p:pic>
        <p:nvPicPr>
          <p:cNvPr id="57351" name="Picture 7" descr="j02379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6270625"/>
            <a:ext cx="647700" cy="365125"/>
          </a:xfr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737557" y="2447926"/>
            <a:ext cx="1223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400" b="1" dirty="0"/>
              <a:t>SEA LEVEL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570249" y="1957388"/>
            <a:ext cx="24495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4800" b="1" dirty="0"/>
              <a:t>10 %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563938" y="4365625"/>
            <a:ext cx="39608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 b="1" dirty="0"/>
              <a:t>90 %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12117" y="1472987"/>
            <a:ext cx="2519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مرئي فوق سطح البحر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68524" y="4399756"/>
            <a:ext cx="2374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ar-SA" sz="2400" b="1" dirty="0">
                <a:solidFill>
                  <a:srgbClr val="FF0000"/>
                </a:solidFill>
              </a:rPr>
              <a:t>غير مرئي تحت سطح البحر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1757" name="Picture 13" descr="j02335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29" y="3212976"/>
            <a:ext cx="3476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j02335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29" y="3813968"/>
            <a:ext cx="3476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j01998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79" y="776764"/>
            <a:ext cx="7683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250824" y="2798232"/>
            <a:ext cx="7849567" cy="1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7" name="صورة 16" descr="الوصف: Untitled-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6764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6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0824" y="1052513"/>
            <a:ext cx="7993583" cy="19446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0824" y="2997200"/>
            <a:ext cx="7993584" cy="36734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539551" y="1341438"/>
            <a:ext cx="7416825" cy="5294312"/>
          </a:xfrm>
          <a:custGeom>
            <a:avLst/>
            <a:gdLst>
              <a:gd name="T0" fmla="*/ 2147483647 w 5026"/>
              <a:gd name="T1" fmla="*/ 2147483647 h 3335"/>
              <a:gd name="T2" fmla="*/ 2147483647 w 5026"/>
              <a:gd name="T3" fmla="*/ 2147483647 h 3335"/>
              <a:gd name="T4" fmla="*/ 2147483647 w 5026"/>
              <a:gd name="T5" fmla="*/ 2147483647 h 3335"/>
              <a:gd name="T6" fmla="*/ 2147483647 w 5026"/>
              <a:gd name="T7" fmla="*/ 2147483647 h 3335"/>
              <a:gd name="T8" fmla="*/ 2147483647 w 5026"/>
              <a:gd name="T9" fmla="*/ 2147483647 h 3335"/>
              <a:gd name="T10" fmla="*/ 2147483647 w 5026"/>
              <a:gd name="T11" fmla="*/ 2147483647 h 3335"/>
              <a:gd name="T12" fmla="*/ 2147483647 w 5026"/>
              <a:gd name="T13" fmla="*/ 2147483647 h 3335"/>
              <a:gd name="T14" fmla="*/ 2147483647 w 5026"/>
              <a:gd name="T15" fmla="*/ 2147483647 h 3335"/>
              <a:gd name="T16" fmla="*/ 2147483647 w 5026"/>
              <a:gd name="T17" fmla="*/ 2147483647 h 3335"/>
              <a:gd name="T18" fmla="*/ 2147483647 w 5026"/>
              <a:gd name="T19" fmla="*/ 2147483647 h 3335"/>
              <a:gd name="T20" fmla="*/ 2147483647 w 5026"/>
              <a:gd name="T21" fmla="*/ 2147483647 h 3335"/>
              <a:gd name="T22" fmla="*/ 2147483647 w 5026"/>
              <a:gd name="T23" fmla="*/ 2147483647 h 3335"/>
              <a:gd name="T24" fmla="*/ 2147483647 w 5026"/>
              <a:gd name="T25" fmla="*/ 2147483647 h 3335"/>
              <a:gd name="T26" fmla="*/ 2147483647 w 5026"/>
              <a:gd name="T27" fmla="*/ 2147483647 h 3335"/>
              <a:gd name="T28" fmla="*/ 2147483647 w 5026"/>
              <a:gd name="T29" fmla="*/ 2147483647 h 3335"/>
              <a:gd name="T30" fmla="*/ 2147483647 w 5026"/>
              <a:gd name="T31" fmla="*/ 2147483647 h 3335"/>
              <a:gd name="T32" fmla="*/ 2147483647 w 5026"/>
              <a:gd name="T33" fmla="*/ 2147483647 h 3335"/>
              <a:gd name="T34" fmla="*/ 2147483647 w 5026"/>
              <a:gd name="T35" fmla="*/ 2147483647 h 3335"/>
              <a:gd name="T36" fmla="*/ 2147483647 w 5026"/>
              <a:gd name="T37" fmla="*/ 2147483647 h 3335"/>
              <a:gd name="T38" fmla="*/ 2147483647 w 5026"/>
              <a:gd name="T39" fmla="*/ 2147483647 h 3335"/>
              <a:gd name="T40" fmla="*/ 2147483647 w 5026"/>
              <a:gd name="T41" fmla="*/ 2147483647 h 3335"/>
              <a:gd name="T42" fmla="*/ 2147483647 w 5026"/>
              <a:gd name="T43" fmla="*/ 2147483647 h 3335"/>
              <a:gd name="T44" fmla="*/ 2147483647 w 5026"/>
              <a:gd name="T45" fmla="*/ 2147483647 h 3335"/>
              <a:gd name="T46" fmla="*/ 2147483647 w 5026"/>
              <a:gd name="T47" fmla="*/ 2147483647 h 3335"/>
              <a:gd name="T48" fmla="*/ 2147483647 w 5026"/>
              <a:gd name="T49" fmla="*/ 2147483647 h 3335"/>
              <a:gd name="T50" fmla="*/ 2147483647 w 5026"/>
              <a:gd name="T51" fmla="*/ 2147483647 h 3335"/>
              <a:gd name="T52" fmla="*/ 2147483647 w 5026"/>
              <a:gd name="T53" fmla="*/ 2147483647 h 3335"/>
              <a:gd name="T54" fmla="*/ 2147483647 w 5026"/>
              <a:gd name="T55" fmla="*/ 2147483647 h 3335"/>
              <a:gd name="T56" fmla="*/ 2147483647 w 5026"/>
              <a:gd name="T57" fmla="*/ 2147483647 h 3335"/>
              <a:gd name="T58" fmla="*/ 2147483647 w 5026"/>
              <a:gd name="T59" fmla="*/ 2147483647 h 3335"/>
              <a:gd name="T60" fmla="*/ 2147483647 w 5026"/>
              <a:gd name="T61" fmla="*/ 2147483647 h 3335"/>
              <a:gd name="T62" fmla="*/ 2147483647 w 5026"/>
              <a:gd name="T63" fmla="*/ 2147483647 h 3335"/>
              <a:gd name="T64" fmla="*/ 2147483647 w 5026"/>
              <a:gd name="T65" fmla="*/ 2147483647 h 3335"/>
              <a:gd name="T66" fmla="*/ 2147483647 w 5026"/>
              <a:gd name="T67" fmla="*/ 2147483647 h 3335"/>
              <a:gd name="T68" fmla="*/ 2147483647 w 5026"/>
              <a:gd name="T69" fmla="*/ 2147483647 h 3335"/>
              <a:gd name="T70" fmla="*/ 2147483647 w 5026"/>
              <a:gd name="T71" fmla="*/ 2147483647 h 3335"/>
              <a:gd name="T72" fmla="*/ 2147483647 w 5026"/>
              <a:gd name="T73" fmla="*/ 2147483647 h 3335"/>
              <a:gd name="T74" fmla="*/ 2147483647 w 5026"/>
              <a:gd name="T75" fmla="*/ 2147483647 h 3335"/>
              <a:gd name="T76" fmla="*/ 2147483647 w 5026"/>
              <a:gd name="T77" fmla="*/ 2147483647 h 3335"/>
              <a:gd name="T78" fmla="*/ 2147483647 w 5026"/>
              <a:gd name="T79" fmla="*/ 2147483647 h 3335"/>
              <a:gd name="T80" fmla="*/ 2147483647 w 5026"/>
              <a:gd name="T81" fmla="*/ 2147483647 h 3335"/>
              <a:gd name="T82" fmla="*/ 2147483647 w 5026"/>
              <a:gd name="T83" fmla="*/ 2147483647 h 3335"/>
              <a:gd name="T84" fmla="*/ 2147483647 w 5026"/>
              <a:gd name="T85" fmla="*/ 2147483647 h 3335"/>
              <a:gd name="T86" fmla="*/ 2147483647 w 5026"/>
              <a:gd name="T87" fmla="*/ 2147483647 h 3335"/>
              <a:gd name="T88" fmla="*/ 2147483647 w 5026"/>
              <a:gd name="T89" fmla="*/ 2147483647 h 3335"/>
              <a:gd name="T90" fmla="*/ 2147483647 w 5026"/>
              <a:gd name="T91" fmla="*/ 2147483647 h 3335"/>
              <a:gd name="T92" fmla="*/ 2147483647 w 5026"/>
              <a:gd name="T93" fmla="*/ 2147483647 h 3335"/>
              <a:gd name="T94" fmla="*/ 2147483647 w 5026"/>
              <a:gd name="T95" fmla="*/ 2147483647 h 3335"/>
              <a:gd name="T96" fmla="*/ 2147483647 w 5026"/>
              <a:gd name="T97" fmla="*/ 2147483647 h 3335"/>
              <a:gd name="T98" fmla="*/ 2147483647 w 5026"/>
              <a:gd name="T99" fmla="*/ 2147483647 h 3335"/>
              <a:gd name="T100" fmla="*/ 2147483647 w 5026"/>
              <a:gd name="T101" fmla="*/ 2147483647 h 3335"/>
              <a:gd name="T102" fmla="*/ 2147483647 w 5026"/>
              <a:gd name="T103" fmla="*/ 2147483647 h 3335"/>
              <a:gd name="T104" fmla="*/ 2147483647 w 5026"/>
              <a:gd name="T105" fmla="*/ 2147483647 h 3335"/>
              <a:gd name="T106" fmla="*/ 2147483647 w 5026"/>
              <a:gd name="T107" fmla="*/ 2147483647 h 3335"/>
              <a:gd name="T108" fmla="*/ 2147483647 w 5026"/>
              <a:gd name="T109" fmla="*/ 2147483647 h 3335"/>
              <a:gd name="T110" fmla="*/ 2147483647 w 5026"/>
              <a:gd name="T111" fmla="*/ 2147483647 h 33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26"/>
              <a:gd name="T169" fmla="*/ 0 h 3335"/>
              <a:gd name="T170" fmla="*/ 5026 w 5026"/>
              <a:gd name="T171" fmla="*/ 3335 h 33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26" h="3335">
                <a:moveTo>
                  <a:pt x="2461" y="48"/>
                </a:moveTo>
                <a:cubicBezTo>
                  <a:pt x="2327" y="0"/>
                  <a:pt x="2215" y="53"/>
                  <a:pt x="2092" y="83"/>
                </a:cubicBezTo>
                <a:cubicBezTo>
                  <a:pt x="2065" y="97"/>
                  <a:pt x="2037" y="115"/>
                  <a:pt x="2010" y="128"/>
                </a:cubicBezTo>
                <a:cubicBezTo>
                  <a:pt x="1985" y="140"/>
                  <a:pt x="1953" y="139"/>
                  <a:pt x="1928" y="154"/>
                </a:cubicBezTo>
                <a:cubicBezTo>
                  <a:pt x="1889" y="178"/>
                  <a:pt x="1843" y="207"/>
                  <a:pt x="1805" y="234"/>
                </a:cubicBezTo>
                <a:cubicBezTo>
                  <a:pt x="1762" y="265"/>
                  <a:pt x="1786" y="246"/>
                  <a:pt x="1731" y="305"/>
                </a:cubicBezTo>
                <a:cubicBezTo>
                  <a:pt x="1723" y="314"/>
                  <a:pt x="1706" y="332"/>
                  <a:pt x="1706" y="332"/>
                </a:cubicBezTo>
                <a:cubicBezTo>
                  <a:pt x="1690" y="370"/>
                  <a:pt x="1673" y="388"/>
                  <a:pt x="1649" y="420"/>
                </a:cubicBezTo>
                <a:cubicBezTo>
                  <a:pt x="1629" y="447"/>
                  <a:pt x="1620" y="480"/>
                  <a:pt x="1600" y="509"/>
                </a:cubicBezTo>
                <a:cubicBezTo>
                  <a:pt x="1597" y="521"/>
                  <a:pt x="1596" y="533"/>
                  <a:pt x="1592" y="544"/>
                </a:cubicBezTo>
                <a:cubicBezTo>
                  <a:pt x="1588" y="554"/>
                  <a:pt x="1579" y="561"/>
                  <a:pt x="1576" y="571"/>
                </a:cubicBezTo>
                <a:cubicBezTo>
                  <a:pt x="1571" y="588"/>
                  <a:pt x="1571" y="607"/>
                  <a:pt x="1568" y="624"/>
                </a:cubicBezTo>
                <a:cubicBezTo>
                  <a:pt x="1558" y="669"/>
                  <a:pt x="1538" y="712"/>
                  <a:pt x="1526" y="757"/>
                </a:cubicBezTo>
                <a:cubicBezTo>
                  <a:pt x="1499" y="855"/>
                  <a:pt x="1471" y="930"/>
                  <a:pt x="1404" y="1005"/>
                </a:cubicBezTo>
                <a:cubicBezTo>
                  <a:pt x="1394" y="1049"/>
                  <a:pt x="1380" y="1060"/>
                  <a:pt x="1346" y="1085"/>
                </a:cubicBezTo>
                <a:cubicBezTo>
                  <a:pt x="1327" y="1115"/>
                  <a:pt x="1309" y="1135"/>
                  <a:pt x="1281" y="1156"/>
                </a:cubicBezTo>
                <a:cubicBezTo>
                  <a:pt x="1275" y="1168"/>
                  <a:pt x="1269" y="1179"/>
                  <a:pt x="1264" y="1191"/>
                </a:cubicBezTo>
                <a:cubicBezTo>
                  <a:pt x="1258" y="1208"/>
                  <a:pt x="1264" y="1238"/>
                  <a:pt x="1248" y="1244"/>
                </a:cubicBezTo>
                <a:cubicBezTo>
                  <a:pt x="1231" y="1250"/>
                  <a:pt x="1199" y="1262"/>
                  <a:pt x="1199" y="1262"/>
                </a:cubicBezTo>
                <a:cubicBezTo>
                  <a:pt x="1196" y="1261"/>
                  <a:pt x="1212" y="1332"/>
                  <a:pt x="1198" y="1327"/>
                </a:cubicBezTo>
                <a:cubicBezTo>
                  <a:pt x="1189" y="1324"/>
                  <a:pt x="1216" y="1355"/>
                  <a:pt x="1216" y="1355"/>
                </a:cubicBezTo>
                <a:cubicBezTo>
                  <a:pt x="1245" y="1412"/>
                  <a:pt x="1249" y="1337"/>
                  <a:pt x="1235" y="1383"/>
                </a:cubicBezTo>
                <a:cubicBezTo>
                  <a:pt x="1233" y="1392"/>
                  <a:pt x="1219" y="1374"/>
                  <a:pt x="1216" y="1383"/>
                </a:cubicBezTo>
                <a:cubicBezTo>
                  <a:pt x="1213" y="1392"/>
                  <a:pt x="1254" y="1393"/>
                  <a:pt x="1254" y="1393"/>
                </a:cubicBezTo>
                <a:cubicBezTo>
                  <a:pt x="1256" y="1401"/>
                  <a:pt x="1258" y="1423"/>
                  <a:pt x="1264" y="1450"/>
                </a:cubicBezTo>
                <a:cubicBezTo>
                  <a:pt x="1270" y="1477"/>
                  <a:pt x="1297" y="1526"/>
                  <a:pt x="1292" y="1553"/>
                </a:cubicBezTo>
                <a:cubicBezTo>
                  <a:pt x="1281" y="1570"/>
                  <a:pt x="1235" y="1610"/>
                  <a:pt x="1235" y="1610"/>
                </a:cubicBezTo>
                <a:cubicBezTo>
                  <a:pt x="1214" y="1644"/>
                  <a:pt x="1190" y="1660"/>
                  <a:pt x="1160" y="1686"/>
                </a:cubicBezTo>
                <a:cubicBezTo>
                  <a:pt x="1149" y="1695"/>
                  <a:pt x="973" y="1705"/>
                  <a:pt x="971" y="1705"/>
                </a:cubicBezTo>
                <a:cubicBezTo>
                  <a:pt x="915" y="1767"/>
                  <a:pt x="793" y="1767"/>
                  <a:pt x="723" y="1803"/>
                </a:cubicBezTo>
                <a:cubicBezTo>
                  <a:pt x="699" y="1816"/>
                  <a:pt x="638" y="1818"/>
                  <a:pt x="625" y="1820"/>
                </a:cubicBezTo>
                <a:cubicBezTo>
                  <a:pt x="552" y="1840"/>
                  <a:pt x="470" y="1815"/>
                  <a:pt x="396" y="1803"/>
                </a:cubicBezTo>
                <a:cubicBezTo>
                  <a:pt x="365" y="1809"/>
                  <a:pt x="351" y="1811"/>
                  <a:pt x="322" y="1820"/>
                </a:cubicBezTo>
                <a:cubicBezTo>
                  <a:pt x="305" y="1825"/>
                  <a:pt x="273" y="1838"/>
                  <a:pt x="273" y="1838"/>
                </a:cubicBezTo>
                <a:cubicBezTo>
                  <a:pt x="203" y="1834"/>
                  <a:pt x="84" y="1801"/>
                  <a:pt x="27" y="1865"/>
                </a:cubicBezTo>
                <a:cubicBezTo>
                  <a:pt x="0" y="1950"/>
                  <a:pt x="43" y="2044"/>
                  <a:pt x="10" y="2148"/>
                </a:cubicBezTo>
                <a:cubicBezTo>
                  <a:pt x="17" y="2210"/>
                  <a:pt x="14" y="2234"/>
                  <a:pt x="43" y="2281"/>
                </a:cubicBezTo>
                <a:cubicBezTo>
                  <a:pt x="46" y="2290"/>
                  <a:pt x="50" y="2299"/>
                  <a:pt x="51" y="2308"/>
                </a:cubicBezTo>
                <a:cubicBezTo>
                  <a:pt x="55" y="2334"/>
                  <a:pt x="53" y="2361"/>
                  <a:pt x="59" y="2387"/>
                </a:cubicBezTo>
                <a:cubicBezTo>
                  <a:pt x="74" y="2450"/>
                  <a:pt x="234" y="2440"/>
                  <a:pt x="240" y="2441"/>
                </a:cubicBezTo>
                <a:cubicBezTo>
                  <a:pt x="237" y="2459"/>
                  <a:pt x="234" y="2507"/>
                  <a:pt x="223" y="2529"/>
                </a:cubicBezTo>
                <a:cubicBezTo>
                  <a:pt x="214" y="2547"/>
                  <a:pt x="191" y="2582"/>
                  <a:pt x="191" y="2582"/>
                </a:cubicBezTo>
                <a:cubicBezTo>
                  <a:pt x="171" y="2646"/>
                  <a:pt x="153" y="2703"/>
                  <a:pt x="108" y="2751"/>
                </a:cubicBezTo>
                <a:cubicBezTo>
                  <a:pt x="124" y="2852"/>
                  <a:pt x="101" y="2766"/>
                  <a:pt x="142" y="2831"/>
                </a:cubicBezTo>
                <a:cubicBezTo>
                  <a:pt x="184" y="2899"/>
                  <a:pt x="143" y="2981"/>
                  <a:pt x="240" y="3017"/>
                </a:cubicBezTo>
                <a:cubicBezTo>
                  <a:pt x="259" y="3032"/>
                  <a:pt x="292" y="3059"/>
                  <a:pt x="314" y="3070"/>
                </a:cubicBezTo>
                <a:cubicBezTo>
                  <a:pt x="367" y="3096"/>
                  <a:pt x="430" y="3103"/>
                  <a:pt x="486" y="3123"/>
                </a:cubicBezTo>
                <a:cubicBezTo>
                  <a:pt x="581" y="3117"/>
                  <a:pt x="610" y="3132"/>
                  <a:pt x="674" y="3088"/>
                </a:cubicBezTo>
                <a:cubicBezTo>
                  <a:pt x="731" y="3107"/>
                  <a:pt x="748" y="3155"/>
                  <a:pt x="789" y="3194"/>
                </a:cubicBezTo>
                <a:cubicBezTo>
                  <a:pt x="798" y="3203"/>
                  <a:pt x="811" y="3204"/>
                  <a:pt x="821" y="3212"/>
                </a:cubicBezTo>
                <a:cubicBezTo>
                  <a:pt x="831" y="3219"/>
                  <a:pt x="838" y="3229"/>
                  <a:pt x="846" y="3238"/>
                </a:cubicBezTo>
                <a:cubicBezTo>
                  <a:pt x="958" y="3235"/>
                  <a:pt x="1070" y="3237"/>
                  <a:pt x="1182" y="3229"/>
                </a:cubicBezTo>
                <a:cubicBezTo>
                  <a:pt x="1201" y="3228"/>
                  <a:pt x="1225" y="3203"/>
                  <a:pt x="1239" y="3194"/>
                </a:cubicBezTo>
                <a:cubicBezTo>
                  <a:pt x="1292" y="3161"/>
                  <a:pt x="1347" y="3144"/>
                  <a:pt x="1404" y="3123"/>
                </a:cubicBezTo>
                <a:cubicBezTo>
                  <a:pt x="1427" y="3149"/>
                  <a:pt x="1455" y="3170"/>
                  <a:pt x="1485" y="3185"/>
                </a:cubicBezTo>
                <a:cubicBezTo>
                  <a:pt x="1501" y="3193"/>
                  <a:pt x="1534" y="3203"/>
                  <a:pt x="1534" y="3203"/>
                </a:cubicBezTo>
                <a:cubicBezTo>
                  <a:pt x="1661" y="3335"/>
                  <a:pt x="2024" y="3272"/>
                  <a:pt x="2100" y="3274"/>
                </a:cubicBezTo>
                <a:cubicBezTo>
                  <a:pt x="2146" y="3289"/>
                  <a:pt x="2184" y="3294"/>
                  <a:pt x="2232" y="3300"/>
                </a:cubicBezTo>
                <a:cubicBezTo>
                  <a:pt x="2279" y="3290"/>
                  <a:pt x="2310" y="3263"/>
                  <a:pt x="2354" y="3247"/>
                </a:cubicBezTo>
                <a:cubicBezTo>
                  <a:pt x="2401" y="3208"/>
                  <a:pt x="2451" y="3174"/>
                  <a:pt x="2502" y="3141"/>
                </a:cubicBezTo>
                <a:cubicBezTo>
                  <a:pt x="2523" y="3107"/>
                  <a:pt x="2527" y="3065"/>
                  <a:pt x="2551" y="3034"/>
                </a:cubicBezTo>
                <a:cubicBezTo>
                  <a:pt x="2558" y="3024"/>
                  <a:pt x="2566" y="3014"/>
                  <a:pt x="2576" y="3008"/>
                </a:cubicBezTo>
                <a:cubicBezTo>
                  <a:pt x="2591" y="2999"/>
                  <a:pt x="2625" y="2990"/>
                  <a:pt x="2625" y="2990"/>
                </a:cubicBezTo>
                <a:cubicBezTo>
                  <a:pt x="2644" y="2996"/>
                  <a:pt x="2666" y="2997"/>
                  <a:pt x="2682" y="3008"/>
                </a:cubicBezTo>
                <a:cubicBezTo>
                  <a:pt x="2694" y="3016"/>
                  <a:pt x="2697" y="3033"/>
                  <a:pt x="2707" y="3043"/>
                </a:cubicBezTo>
                <a:cubicBezTo>
                  <a:pt x="2741" y="3076"/>
                  <a:pt x="2798" y="3130"/>
                  <a:pt x="2838" y="3158"/>
                </a:cubicBezTo>
                <a:cubicBezTo>
                  <a:pt x="2878" y="3217"/>
                  <a:pt x="2929" y="3233"/>
                  <a:pt x="2994" y="3247"/>
                </a:cubicBezTo>
                <a:cubicBezTo>
                  <a:pt x="3078" y="3244"/>
                  <a:pt x="3164" y="3252"/>
                  <a:pt x="3247" y="3238"/>
                </a:cubicBezTo>
                <a:cubicBezTo>
                  <a:pt x="3259" y="3236"/>
                  <a:pt x="3257" y="3214"/>
                  <a:pt x="3264" y="3203"/>
                </a:cubicBezTo>
                <a:cubicBezTo>
                  <a:pt x="3276" y="3184"/>
                  <a:pt x="3290" y="3166"/>
                  <a:pt x="3305" y="3150"/>
                </a:cubicBezTo>
                <a:cubicBezTo>
                  <a:pt x="3328" y="3125"/>
                  <a:pt x="3395" y="3114"/>
                  <a:pt x="3395" y="3114"/>
                </a:cubicBezTo>
                <a:cubicBezTo>
                  <a:pt x="3412" y="3117"/>
                  <a:pt x="3430" y="3115"/>
                  <a:pt x="3444" y="3123"/>
                </a:cubicBezTo>
                <a:cubicBezTo>
                  <a:pt x="3466" y="3134"/>
                  <a:pt x="3468" y="3168"/>
                  <a:pt x="3485" y="3185"/>
                </a:cubicBezTo>
                <a:cubicBezTo>
                  <a:pt x="3523" y="3220"/>
                  <a:pt x="3528" y="3218"/>
                  <a:pt x="3567" y="3229"/>
                </a:cubicBezTo>
                <a:cubicBezTo>
                  <a:pt x="3568" y="3229"/>
                  <a:pt x="3689" y="3215"/>
                  <a:pt x="3699" y="3212"/>
                </a:cubicBezTo>
                <a:cubicBezTo>
                  <a:pt x="3874" y="3165"/>
                  <a:pt x="3686" y="3199"/>
                  <a:pt x="3830" y="3176"/>
                </a:cubicBezTo>
                <a:cubicBezTo>
                  <a:pt x="3875" y="3159"/>
                  <a:pt x="3872" y="3183"/>
                  <a:pt x="3911" y="3203"/>
                </a:cubicBezTo>
                <a:cubicBezTo>
                  <a:pt x="3922" y="3208"/>
                  <a:pt x="3996" y="3219"/>
                  <a:pt x="4002" y="3220"/>
                </a:cubicBezTo>
                <a:cubicBezTo>
                  <a:pt x="4125" y="3212"/>
                  <a:pt x="4240" y="3186"/>
                  <a:pt x="4363" y="3176"/>
                </a:cubicBezTo>
                <a:cubicBezTo>
                  <a:pt x="4401" y="3113"/>
                  <a:pt x="4452" y="3086"/>
                  <a:pt x="4510" y="3052"/>
                </a:cubicBezTo>
                <a:cubicBezTo>
                  <a:pt x="4527" y="3042"/>
                  <a:pt x="4558" y="3010"/>
                  <a:pt x="4584" y="3008"/>
                </a:cubicBezTo>
                <a:cubicBezTo>
                  <a:pt x="4652" y="3003"/>
                  <a:pt x="4720" y="3002"/>
                  <a:pt x="4788" y="2999"/>
                </a:cubicBezTo>
                <a:cubicBezTo>
                  <a:pt x="4835" y="2986"/>
                  <a:pt x="4857" y="2956"/>
                  <a:pt x="4896" y="2928"/>
                </a:cubicBezTo>
                <a:cubicBezTo>
                  <a:pt x="4913" y="2846"/>
                  <a:pt x="4963" y="2740"/>
                  <a:pt x="5026" y="2689"/>
                </a:cubicBezTo>
                <a:cubicBezTo>
                  <a:pt x="5009" y="2651"/>
                  <a:pt x="5001" y="2632"/>
                  <a:pt x="4969" y="2609"/>
                </a:cubicBezTo>
                <a:cubicBezTo>
                  <a:pt x="4944" y="2566"/>
                  <a:pt x="4941" y="2514"/>
                  <a:pt x="4920" y="2467"/>
                </a:cubicBezTo>
                <a:cubicBezTo>
                  <a:pt x="4915" y="2353"/>
                  <a:pt x="4920" y="2261"/>
                  <a:pt x="4887" y="2157"/>
                </a:cubicBezTo>
                <a:cubicBezTo>
                  <a:pt x="4882" y="2025"/>
                  <a:pt x="4907" y="1986"/>
                  <a:pt x="4838" y="1909"/>
                </a:cubicBezTo>
                <a:cubicBezTo>
                  <a:pt x="4825" y="1868"/>
                  <a:pt x="4808" y="1840"/>
                  <a:pt x="4788" y="1803"/>
                </a:cubicBezTo>
                <a:cubicBezTo>
                  <a:pt x="4776" y="1780"/>
                  <a:pt x="4756" y="1732"/>
                  <a:pt x="4756" y="1732"/>
                </a:cubicBezTo>
                <a:cubicBezTo>
                  <a:pt x="4741" y="1667"/>
                  <a:pt x="4695" y="1548"/>
                  <a:pt x="4641" y="1510"/>
                </a:cubicBezTo>
                <a:cubicBezTo>
                  <a:pt x="4604" y="1484"/>
                  <a:pt x="4564" y="1463"/>
                  <a:pt x="4527" y="1439"/>
                </a:cubicBezTo>
                <a:cubicBezTo>
                  <a:pt x="4492" y="1418"/>
                  <a:pt x="4420" y="1370"/>
                  <a:pt x="4379" y="1360"/>
                </a:cubicBezTo>
                <a:cubicBezTo>
                  <a:pt x="4299" y="1289"/>
                  <a:pt x="4250" y="1317"/>
                  <a:pt x="4149" y="1333"/>
                </a:cubicBezTo>
                <a:cubicBezTo>
                  <a:pt x="4131" y="1331"/>
                  <a:pt x="4057" y="1329"/>
                  <a:pt x="4026" y="1315"/>
                </a:cubicBezTo>
                <a:cubicBezTo>
                  <a:pt x="4004" y="1305"/>
                  <a:pt x="3960" y="1280"/>
                  <a:pt x="3960" y="1280"/>
                </a:cubicBezTo>
                <a:cubicBezTo>
                  <a:pt x="3933" y="1233"/>
                  <a:pt x="3906" y="1224"/>
                  <a:pt x="3862" y="1200"/>
                </a:cubicBezTo>
                <a:cubicBezTo>
                  <a:pt x="3736" y="1204"/>
                  <a:pt x="3405" y="1239"/>
                  <a:pt x="3272" y="1191"/>
                </a:cubicBezTo>
                <a:cubicBezTo>
                  <a:pt x="3255" y="1137"/>
                  <a:pt x="3226" y="1077"/>
                  <a:pt x="3174" y="1058"/>
                </a:cubicBezTo>
                <a:cubicBezTo>
                  <a:pt x="3128" y="1019"/>
                  <a:pt x="3103" y="1021"/>
                  <a:pt x="3084" y="961"/>
                </a:cubicBezTo>
                <a:cubicBezTo>
                  <a:pt x="3081" y="935"/>
                  <a:pt x="3080" y="891"/>
                  <a:pt x="3067" y="863"/>
                </a:cubicBezTo>
                <a:cubicBezTo>
                  <a:pt x="3043" y="809"/>
                  <a:pt x="2956" y="753"/>
                  <a:pt x="2903" y="739"/>
                </a:cubicBezTo>
                <a:cubicBezTo>
                  <a:pt x="2887" y="727"/>
                  <a:pt x="2871" y="716"/>
                  <a:pt x="2854" y="704"/>
                </a:cubicBezTo>
                <a:cubicBezTo>
                  <a:pt x="2846" y="698"/>
                  <a:pt x="2829" y="686"/>
                  <a:pt x="2829" y="686"/>
                </a:cubicBezTo>
                <a:cubicBezTo>
                  <a:pt x="2824" y="677"/>
                  <a:pt x="2817" y="669"/>
                  <a:pt x="2814" y="659"/>
                </a:cubicBezTo>
                <a:cubicBezTo>
                  <a:pt x="2807" y="642"/>
                  <a:pt x="2797" y="606"/>
                  <a:pt x="2797" y="606"/>
                </a:cubicBezTo>
                <a:cubicBezTo>
                  <a:pt x="2793" y="536"/>
                  <a:pt x="2790" y="313"/>
                  <a:pt x="2748" y="234"/>
                </a:cubicBezTo>
                <a:cubicBezTo>
                  <a:pt x="2742" y="223"/>
                  <a:pt x="2730" y="218"/>
                  <a:pt x="2723" y="208"/>
                </a:cubicBezTo>
                <a:cubicBezTo>
                  <a:pt x="2701" y="179"/>
                  <a:pt x="2709" y="153"/>
                  <a:pt x="2674" y="137"/>
                </a:cubicBezTo>
                <a:cubicBezTo>
                  <a:pt x="2658" y="130"/>
                  <a:pt x="2642" y="125"/>
                  <a:pt x="2625" y="119"/>
                </a:cubicBezTo>
                <a:cubicBezTo>
                  <a:pt x="2617" y="116"/>
                  <a:pt x="2600" y="110"/>
                  <a:pt x="2600" y="110"/>
                </a:cubicBezTo>
                <a:cubicBezTo>
                  <a:pt x="2569" y="116"/>
                  <a:pt x="2478" y="149"/>
                  <a:pt x="2453" y="119"/>
                </a:cubicBezTo>
                <a:cubicBezTo>
                  <a:pt x="2438" y="101"/>
                  <a:pt x="2458" y="72"/>
                  <a:pt x="2461" y="48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404813"/>
            <a:ext cx="8229600" cy="6477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</a:rPr>
              <a:t>THE ICEBERG</a:t>
            </a:r>
          </a:p>
        </p:txBody>
      </p:sp>
      <p:pic>
        <p:nvPicPr>
          <p:cNvPr id="58374" name="Picture 6" descr="j023359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7383" y="3644900"/>
            <a:ext cx="327025" cy="185737"/>
          </a:xfrm>
          <a:noFill/>
        </p:spPr>
      </p:pic>
      <p:pic>
        <p:nvPicPr>
          <p:cNvPr id="58375" name="Picture 7" descr="j02379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701" y="6021288"/>
            <a:ext cx="647700" cy="365125"/>
          </a:xfrm>
          <a:noFill/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020446" y="2632075"/>
            <a:ext cx="1223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400" b="1" dirty="0"/>
              <a:t>SEA LEVEL</a:t>
            </a:r>
          </a:p>
        </p:txBody>
      </p:sp>
      <p:pic>
        <p:nvPicPr>
          <p:cNvPr id="32777" name="Picture 9" descr="j02335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14" y="3470275"/>
            <a:ext cx="3476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j02335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79" y="3901281"/>
            <a:ext cx="3476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j01998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7683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99592" y="4559300"/>
            <a:ext cx="2374900" cy="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غير معروف للآخرين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39552" y="2205038"/>
            <a:ext cx="2519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</a:rPr>
              <a:t>معروف للآخرين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50824" y="2997200"/>
            <a:ext cx="799358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771775" y="2205038"/>
            <a:ext cx="2449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sz="3200" b="1"/>
              <a:t>السلوك</a:t>
            </a:r>
            <a:endParaRPr lang="en-US" sz="3200" b="1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547813" y="4522788"/>
            <a:ext cx="568801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endParaRPr lang="ar-SA" sz="5400" b="1"/>
          </a:p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r>
              <a:rPr lang="ar-SA" sz="5400" b="1"/>
              <a:t>القيم والمعتقدات</a:t>
            </a:r>
          </a:p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endParaRPr lang="en-US" sz="5400" b="1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230188" y="323850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 lnSpcReduction="1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THE ICEBERG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صورة 18" descr="الوصف: Untitled-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14" y="243963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9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86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68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68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6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6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8600" y="1052513"/>
            <a:ext cx="8015808" cy="19446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8600" y="2997200"/>
            <a:ext cx="8015808" cy="3589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228600" y="1219200"/>
            <a:ext cx="7871618" cy="5294313"/>
          </a:xfrm>
          <a:custGeom>
            <a:avLst/>
            <a:gdLst>
              <a:gd name="T0" fmla="*/ 2147483647 w 5026"/>
              <a:gd name="T1" fmla="*/ 2147483647 h 3335"/>
              <a:gd name="T2" fmla="*/ 2147483647 w 5026"/>
              <a:gd name="T3" fmla="*/ 2147483647 h 3335"/>
              <a:gd name="T4" fmla="*/ 2147483647 w 5026"/>
              <a:gd name="T5" fmla="*/ 2147483647 h 3335"/>
              <a:gd name="T6" fmla="*/ 2147483647 w 5026"/>
              <a:gd name="T7" fmla="*/ 2147483647 h 3335"/>
              <a:gd name="T8" fmla="*/ 2147483647 w 5026"/>
              <a:gd name="T9" fmla="*/ 2147483647 h 3335"/>
              <a:gd name="T10" fmla="*/ 2147483647 w 5026"/>
              <a:gd name="T11" fmla="*/ 2147483647 h 3335"/>
              <a:gd name="T12" fmla="*/ 2147483647 w 5026"/>
              <a:gd name="T13" fmla="*/ 2147483647 h 3335"/>
              <a:gd name="T14" fmla="*/ 2147483647 w 5026"/>
              <a:gd name="T15" fmla="*/ 2147483647 h 3335"/>
              <a:gd name="T16" fmla="*/ 2147483647 w 5026"/>
              <a:gd name="T17" fmla="*/ 2147483647 h 3335"/>
              <a:gd name="T18" fmla="*/ 2147483647 w 5026"/>
              <a:gd name="T19" fmla="*/ 2147483647 h 3335"/>
              <a:gd name="T20" fmla="*/ 2147483647 w 5026"/>
              <a:gd name="T21" fmla="*/ 2147483647 h 3335"/>
              <a:gd name="T22" fmla="*/ 2147483647 w 5026"/>
              <a:gd name="T23" fmla="*/ 2147483647 h 3335"/>
              <a:gd name="T24" fmla="*/ 2147483647 w 5026"/>
              <a:gd name="T25" fmla="*/ 2147483647 h 3335"/>
              <a:gd name="T26" fmla="*/ 2147483647 w 5026"/>
              <a:gd name="T27" fmla="*/ 2147483647 h 3335"/>
              <a:gd name="T28" fmla="*/ 2147483647 w 5026"/>
              <a:gd name="T29" fmla="*/ 2147483647 h 3335"/>
              <a:gd name="T30" fmla="*/ 2147483647 w 5026"/>
              <a:gd name="T31" fmla="*/ 2147483647 h 3335"/>
              <a:gd name="T32" fmla="*/ 2147483647 w 5026"/>
              <a:gd name="T33" fmla="*/ 2147483647 h 3335"/>
              <a:gd name="T34" fmla="*/ 2147483647 w 5026"/>
              <a:gd name="T35" fmla="*/ 2147483647 h 3335"/>
              <a:gd name="T36" fmla="*/ 2147483647 w 5026"/>
              <a:gd name="T37" fmla="*/ 2147483647 h 3335"/>
              <a:gd name="T38" fmla="*/ 2147483647 w 5026"/>
              <a:gd name="T39" fmla="*/ 2147483647 h 3335"/>
              <a:gd name="T40" fmla="*/ 2147483647 w 5026"/>
              <a:gd name="T41" fmla="*/ 2147483647 h 3335"/>
              <a:gd name="T42" fmla="*/ 2147483647 w 5026"/>
              <a:gd name="T43" fmla="*/ 2147483647 h 3335"/>
              <a:gd name="T44" fmla="*/ 2147483647 w 5026"/>
              <a:gd name="T45" fmla="*/ 2147483647 h 3335"/>
              <a:gd name="T46" fmla="*/ 2147483647 w 5026"/>
              <a:gd name="T47" fmla="*/ 2147483647 h 3335"/>
              <a:gd name="T48" fmla="*/ 2147483647 w 5026"/>
              <a:gd name="T49" fmla="*/ 2147483647 h 3335"/>
              <a:gd name="T50" fmla="*/ 2147483647 w 5026"/>
              <a:gd name="T51" fmla="*/ 2147483647 h 3335"/>
              <a:gd name="T52" fmla="*/ 2147483647 w 5026"/>
              <a:gd name="T53" fmla="*/ 2147483647 h 3335"/>
              <a:gd name="T54" fmla="*/ 2147483647 w 5026"/>
              <a:gd name="T55" fmla="*/ 2147483647 h 3335"/>
              <a:gd name="T56" fmla="*/ 2147483647 w 5026"/>
              <a:gd name="T57" fmla="*/ 2147483647 h 3335"/>
              <a:gd name="T58" fmla="*/ 2147483647 w 5026"/>
              <a:gd name="T59" fmla="*/ 2147483647 h 3335"/>
              <a:gd name="T60" fmla="*/ 2147483647 w 5026"/>
              <a:gd name="T61" fmla="*/ 2147483647 h 3335"/>
              <a:gd name="T62" fmla="*/ 2147483647 w 5026"/>
              <a:gd name="T63" fmla="*/ 2147483647 h 3335"/>
              <a:gd name="T64" fmla="*/ 2147483647 w 5026"/>
              <a:gd name="T65" fmla="*/ 2147483647 h 3335"/>
              <a:gd name="T66" fmla="*/ 2147483647 w 5026"/>
              <a:gd name="T67" fmla="*/ 2147483647 h 3335"/>
              <a:gd name="T68" fmla="*/ 2147483647 w 5026"/>
              <a:gd name="T69" fmla="*/ 2147483647 h 3335"/>
              <a:gd name="T70" fmla="*/ 2147483647 w 5026"/>
              <a:gd name="T71" fmla="*/ 2147483647 h 3335"/>
              <a:gd name="T72" fmla="*/ 2147483647 w 5026"/>
              <a:gd name="T73" fmla="*/ 2147483647 h 3335"/>
              <a:gd name="T74" fmla="*/ 2147483647 w 5026"/>
              <a:gd name="T75" fmla="*/ 2147483647 h 3335"/>
              <a:gd name="T76" fmla="*/ 2147483647 w 5026"/>
              <a:gd name="T77" fmla="*/ 2147483647 h 3335"/>
              <a:gd name="T78" fmla="*/ 2147483647 w 5026"/>
              <a:gd name="T79" fmla="*/ 2147483647 h 3335"/>
              <a:gd name="T80" fmla="*/ 2147483647 w 5026"/>
              <a:gd name="T81" fmla="*/ 2147483647 h 3335"/>
              <a:gd name="T82" fmla="*/ 2147483647 w 5026"/>
              <a:gd name="T83" fmla="*/ 2147483647 h 3335"/>
              <a:gd name="T84" fmla="*/ 2147483647 w 5026"/>
              <a:gd name="T85" fmla="*/ 2147483647 h 3335"/>
              <a:gd name="T86" fmla="*/ 2147483647 w 5026"/>
              <a:gd name="T87" fmla="*/ 2147483647 h 3335"/>
              <a:gd name="T88" fmla="*/ 2147483647 w 5026"/>
              <a:gd name="T89" fmla="*/ 2147483647 h 3335"/>
              <a:gd name="T90" fmla="*/ 2147483647 w 5026"/>
              <a:gd name="T91" fmla="*/ 2147483647 h 3335"/>
              <a:gd name="T92" fmla="*/ 2147483647 w 5026"/>
              <a:gd name="T93" fmla="*/ 2147483647 h 3335"/>
              <a:gd name="T94" fmla="*/ 2147483647 w 5026"/>
              <a:gd name="T95" fmla="*/ 2147483647 h 3335"/>
              <a:gd name="T96" fmla="*/ 2147483647 w 5026"/>
              <a:gd name="T97" fmla="*/ 2147483647 h 3335"/>
              <a:gd name="T98" fmla="*/ 2147483647 w 5026"/>
              <a:gd name="T99" fmla="*/ 2147483647 h 3335"/>
              <a:gd name="T100" fmla="*/ 2147483647 w 5026"/>
              <a:gd name="T101" fmla="*/ 2147483647 h 3335"/>
              <a:gd name="T102" fmla="*/ 2147483647 w 5026"/>
              <a:gd name="T103" fmla="*/ 2147483647 h 3335"/>
              <a:gd name="T104" fmla="*/ 2147483647 w 5026"/>
              <a:gd name="T105" fmla="*/ 2147483647 h 3335"/>
              <a:gd name="T106" fmla="*/ 2147483647 w 5026"/>
              <a:gd name="T107" fmla="*/ 2147483647 h 3335"/>
              <a:gd name="T108" fmla="*/ 2147483647 w 5026"/>
              <a:gd name="T109" fmla="*/ 2147483647 h 3335"/>
              <a:gd name="T110" fmla="*/ 2147483647 w 5026"/>
              <a:gd name="T111" fmla="*/ 2147483647 h 33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26"/>
              <a:gd name="T169" fmla="*/ 0 h 3335"/>
              <a:gd name="T170" fmla="*/ 5026 w 5026"/>
              <a:gd name="T171" fmla="*/ 3335 h 33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26" h="3335">
                <a:moveTo>
                  <a:pt x="2461" y="48"/>
                </a:moveTo>
                <a:cubicBezTo>
                  <a:pt x="2327" y="0"/>
                  <a:pt x="2215" y="53"/>
                  <a:pt x="2092" y="83"/>
                </a:cubicBezTo>
                <a:cubicBezTo>
                  <a:pt x="2065" y="97"/>
                  <a:pt x="2037" y="115"/>
                  <a:pt x="2010" y="128"/>
                </a:cubicBezTo>
                <a:cubicBezTo>
                  <a:pt x="1985" y="140"/>
                  <a:pt x="1953" y="139"/>
                  <a:pt x="1928" y="154"/>
                </a:cubicBezTo>
                <a:cubicBezTo>
                  <a:pt x="1889" y="178"/>
                  <a:pt x="1843" y="207"/>
                  <a:pt x="1805" y="234"/>
                </a:cubicBezTo>
                <a:cubicBezTo>
                  <a:pt x="1762" y="265"/>
                  <a:pt x="1786" y="246"/>
                  <a:pt x="1731" y="305"/>
                </a:cubicBezTo>
                <a:cubicBezTo>
                  <a:pt x="1723" y="314"/>
                  <a:pt x="1706" y="332"/>
                  <a:pt x="1706" y="332"/>
                </a:cubicBezTo>
                <a:cubicBezTo>
                  <a:pt x="1690" y="370"/>
                  <a:pt x="1673" y="388"/>
                  <a:pt x="1649" y="420"/>
                </a:cubicBezTo>
                <a:cubicBezTo>
                  <a:pt x="1629" y="447"/>
                  <a:pt x="1620" y="480"/>
                  <a:pt x="1600" y="509"/>
                </a:cubicBezTo>
                <a:cubicBezTo>
                  <a:pt x="1597" y="521"/>
                  <a:pt x="1596" y="533"/>
                  <a:pt x="1592" y="544"/>
                </a:cubicBezTo>
                <a:cubicBezTo>
                  <a:pt x="1588" y="554"/>
                  <a:pt x="1579" y="561"/>
                  <a:pt x="1576" y="571"/>
                </a:cubicBezTo>
                <a:cubicBezTo>
                  <a:pt x="1571" y="588"/>
                  <a:pt x="1571" y="607"/>
                  <a:pt x="1568" y="624"/>
                </a:cubicBezTo>
                <a:cubicBezTo>
                  <a:pt x="1558" y="669"/>
                  <a:pt x="1538" y="712"/>
                  <a:pt x="1526" y="757"/>
                </a:cubicBezTo>
                <a:cubicBezTo>
                  <a:pt x="1499" y="855"/>
                  <a:pt x="1471" y="930"/>
                  <a:pt x="1404" y="1005"/>
                </a:cubicBezTo>
                <a:cubicBezTo>
                  <a:pt x="1394" y="1049"/>
                  <a:pt x="1380" y="1060"/>
                  <a:pt x="1346" y="1085"/>
                </a:cubicBezTo>
                <a:cubicBezTo>
                  <a:pt x="1327" y="1115"/>
                  <a:pt x="1309" y="1135"/>
                  <a:pt x="1281" y="1156"/>
                </a:cubicBezTo>
                <a:cubicBezTo>
                  <a:pt x="1275" y="1168"/>
                  <a:pt x="1269" y="1179"/>
                  <a:pt x="1264" y="1191"/>
                </a:cubicBezTo>
                <a:cubicBezTo>
                  <a:pt x="1258" y="1208"/>
                  <a:pt x="1264" y="1238"/>
                  <a:pt x="1248" y="1244"/>
                </a:cubicBezTo>
                <a:cubicBezTo>
                  <a:pt x="1231" y="1250"/>
                  <a:pt x="1199" y="1262"/>
                  <a:pt x="1199" y="1262"/>
                </a:cubicBezTo>
                <a:cubicBezTo>
                  <a:pt x="1196" y="1261"/>
                  <a:pt x="1212" y="1332"/>
                  <a:pt x="1198" y="1327"/>
                </a:cubicBezTo>
                <a:cubicBezTo>
                  <a:pt x="1189" y="1324"/>
                  <a:pt x="1216" y="1355"/>
                  <a:pt x="1216" y="1355"/>
                </a:cubicBezTo>
                <a:cubicBezTo>
                  <a:pt x="1245" y="1412"/>
                  <a:pt x="1249" y="1337"/>
                  <a:pt x="1235" y="1383"/>
                </a:cubicBezTo>
                <a:cubicBezTo>
                  <a:pt x="1233" y="1392"/>
                  <a:pt x="1219" y="1374"/>
                  <a:pt x="1216" y="1383"/>
                </a:cubicBezTo>
                <a:cubicBezTo>
                  <a:pt x="1213" y="1392"/>
                  <a:pt x="1254" y="1393"/>
                  <a:pt x="1254" y="1393"/>
                </a:cubicBezTo>
                <a:cubicBezTo>
                  <a:pt x="1256" y="1401"/>
                  <a:pt x="1258" y="1423"/>
                  <a:pt x="1264" y="1450"/>
                </a:cubicBezTo>
                <a:cubicBezTo>
                  <a:pt x="1270" y="1477"/>
                  <a:pt x="1297" y="1526"/>
                  <a:pt x="1292" y="1553"/>
                </a:cubicBezTo>
                <a:cubicBezTo>
                  <a:pt x="1281" y="1570"/>
                  <a:pt x="1235" y="1610"/>
                  <a:pt x="1235" y="1610"/>
                </a:cubicBezTo>
                <a:cubicBezTo>
                  <a:pt x="1214" y="1644"/>
                  <a:pt x="1190" y="1660"/>
                  <a:pt x="1160" y="1686"/>
                </a:cubicBezTo>
                <a:cubicBezTo>
                  <a:pt x="1149" y="1695"/>
                  <a:pt x="973" y="1705"/>
                  <a:pt x="971" y="1705"/>
                </a:cubicBezTo>
                <a:cubicBezTo>
                  <a:pt x="915" y="1767"/>
                  <a:pt x="793" y="1767"/>
                  <a:pt x="723" y="1803"/>
                </a:cubicBezTo>
                <a:cubicBezTo>
                  <a:pt x="699" y="1816"/>
                  <a:pt x="638" y="1818"/>
                  <a:pt x="625" y="1820"/>
                </a:cubicBezTo>
                <a:cubicBezTo>
                  <a:pt x="552" y="1840"/>
                  <a:pt x="470" y="1815"/>
                  <a:pt x="396" y="1803"/>
                </a:cubicBezTo>
                <a:cubicBezTo>
                  <a:pt x="365" y="1809"/>
                  <a:pt x="351" y="1811"/>
                  <a:pt x="322" y="1820"/>
                </a:cubicBezTo>
                <a:cubicBezTo>
                  <a:pt x="305" y="1825"/>
                  <a:pt x="273" y="1838"/>
                  <a:pt x="273" y="1838"/>
                </a:cubicBezTo>
                <a:cubicBezTo>
                  <a:pt x="203" y="1834"/>
                  <a:pt x="84" y="1801"/>
                  <a:pt x="27" y="1865"/>
                </a:cubicBezTo>
                <a:cubicBezTo>
                  <a:pt x="0" y="1950"/>
                  <a:pt x="43" y="2044"/>
                  <a:pt x="10" y="2148"/>
                </a:cubicBezTo>
                <a:cubicBezTo>
                  <a:pt x="17" y="2210"/>
                  <a:pt x="14" y="2234"/>
                  <a:pt x="43" y="2281"/>
                </a:cubicBezTo>
                <a:cubicBezTo>
                  <a:pt x="46" y="2290"/>
                  <a:pt x="50" y="2299"/>
                  <a:pt x="51" y="2308"/>
                </a:cubicBezTo>
                <a:cubicBezTo>
                  <a:pt x="55" y="2334"/>
                  <a:pt x="53" y="2361"/>
                  <a:pt x="59" y="2387"/>
                </a:cubicBezTo>
                <a:cubicBezTo>
                  <a:pt x="74" y="2450"/>
                  <a:pt x="234" y="2440"/>
                  <a:pt x="240" y="2441"/>
                </a:cubicBezTo>
                <a:cubicBezTo>
                  <a:pt x="237" y="2459"/>
                  <a:pt x="234" y="2507"/>
                  <a:pt x="223" y="2529"/>
                </a:cubicBezTo>
                <a:cubicBezTo>
                  <a:pt x="214" y="2547"/>
                  <a:pt x="191" y="2582"/>
                  <a:pt x="191" y="2582"/>
                </a:cubicBezTo>
                <a:cubicBezTo>
                  <a:pt x="171" y="2646"/>
                  <a:pt x="153" y="2703"/>
                  <a:pt x="108" y="2751"/>
                </a:cubicBezTo>
                <a:cubicBezTo>
                  <a:pt x="124" y="2852"/>
                  <a:pt x="101" y="2766"/>
                  <a:pt x="142" y="2831"/>
                </a:cubicBezTo>
                <a:cubicBezTo>
                  <a:pt x="184" y="2899"/>
                  <a:pt x="143" y="2981"/>
                  <a:pt x="240" y="3017"/>
                </a:cubicBezTo>
                <a:cubicBezTo>
                  <a:pt x="259" y="3032"/>
                  <a:pt x="292" y="3059"/>
                  <a:pt x="314" y="3070"/>
                </a:cubicBezTo>
                <a:cubicBezTo>
                  <a:pt x="367" y="3096"/>
                  <a:pt x="430" y="3103"/>
                  <a:pt x="486" y="3123"/>
                </a:cubicBezTo>
                <a:cubicBezTo>
                  <a:pt x="581" y="3117"/>
                  <a:pt x="610" y="3132"/>
                  <a:pt x="674" y="3088"/>
                </a:cubicBezTo>
                <a:cubicBezTo>
                  <a:pt x="731" y="3107"/>
                  <a:pt x="748" y="3155"/>
                  <a:pt x="789" y="3194"/>
                </a:cubicBezTo>
                <a:cubicBezTo>
                  <a:pt x="798" y="3203"/>
                  <a:pt x="811" y="3204"/>
                  <a:pt x="821" y="3212"/>
                </a:cubicBezTo>
                <a:cubicBezTo>
                  <a:pt x="831" y="3219"/>
                  <a:pt x="838" y="3229"/>
                  <a:pt x="846" y="3238"/>
                </a:cubicBezTo>
                <a:cubicBezTo>
                  <a:pt x="958" y="3235"/>
                  <a:pt x="1070" y="3237"/>
                  <a:pt x="1182" y="3229"/>
                </a:cubicBezTo>
                <a:cubicBezTo>
                  <a:pt x="1201" y="3228"/>
                  <a:pt x="1225" y="3203"/>
                  <a:pt x="1239" y="3194"/>
                </a:cubicBezTo>
                <a:cubicBezTo>
                  <a:pt x="1292" y="3161"/>
                  <a:pt x="1347" y="3144"/>
                  <a:pt x="1404" y="3123"/>
                </a:cubicBezTo>
                <a:cubicBezTo>
                  <a:pt x="1427" y="3149"/>
                  <a:pt x="1455" y="3170"/>
                  <a:pt x="1485" y="3185"/>
                </a:cubicBezTo>
                <a:cubicBezTo>
                  <a:pt x="1501" y="3193"/>
                  <a:pt x="1534" y="3203"/>
                  <a:pt x="1534" y="3203"/>
                </a:cubicBezTo>
                <a:cubicBezTo>
                  <a:pt x="1661" y="3335"/>
                  <a:pt x="2024" y="3272"/>
                  <a:pt x="2100" y="3274"/>
                </a:cubicBezTo>
                <a:cubicBezTo>
                  <a:pt x="2146" y="3289"/>
                  <a:pt x="2184" y="3294"/>
                  <a:pt x="2232" y="3300"/>
                </a:cubicBezTo>
                <a:cubicBezTo>
                  <a:pt x="2279" y="3290"/>
                  <a:pt x="2310" y="3263"/>
                  <a:pt x="2354" y="3247"/>
                </a:cubicBezTo>
                <a:cubicBezTo>
                  <a:pt x="2401" y="3208"/>
                  <a:pt x="2451" y="3174"/>
                  <a:pt x="2502" y="3141"/>
                </a:cubicBezTo>
                <a:cubicBezTo>
                  <a:pt x="2523" y="3107"/>
                  <a:pt x="2527" y="3065"/>
                  <a:pt x="2551" y="3034"/>
                </a:cubicBezTo>
                <a:cubicBezTo>
                  <a:pt x="2558" y="3024"/>
                  <a:pt x="2566" y="3014"/>
                  <a:pt x="2576" y="3008"/>
                </a:cubicBezTo>
                <a:cubicBezTo>
                  <a:pt x="2591" y="2999"/>
                  <a:pt x="2625" y="2990"/>
                  <a:pt x="2625" y="2990"/>
                </a:cubicBezTo>
                <a:cubicBezTo>
                  <a:pt x="2644" y="2996"/>
                  <a:pt x="2666" y="2997"/>
                  <a:pt x="2682" y="3008"/>
                </a:cubicBezTo>
                <a:cubicBezTo>
                  <a:pt x="2694" y="3016"/>
                  <a:pt x="2697" y="3033"/>
                  <a:pt x="2707" y="3043"/>
                </a:cubicBezTo>
                <a:cubicBezTo>
                  <a:pt x="2741" y="3076"/>
                  <a:pt x="2798" y="3130"/>
                  <a:pt x="2838" y="3158"/>
                </a:cubicBezTo>
                <a:cubicBezTo>
                  <a:pt x="2878" y="3217"/>
                  <a:pt x="2929" y="3233"/>
                  <a:pt x="2994" y="3247"/>
                </a:cubicBezTo>
                <a:cubicBezTo>
                  <a:pt x="3078" y="3244"/>
                  <a:pt x="3164" y="3252"/>
                  <a:pt x="3247" y="3238"/>
                </a:cubicBezTo>
                <a:cubicBezTo>
                  <a:pt x="3259" y="3236"/>
                  <a:pt x="3257" y="3214"/>
                  <a:pt x="3264" y="3203"/>
                </a:cubicBezTo>
                <a:cubicBezTo>
                  <a:pt x="3276" y="3184"/>
                  <a:pt x="3290" y="3166"/>
                  <a:pt x="3305" y="3150"/>
                </a:cubicBezTo>
                <a:cubicBezTo>
                  <a:pt x="3328" y="3125"/>
                  <a:pt x="3395" y="3114"/>
                  <a:pt x="3395" y="3114"/>
                </a:cubicBezTo>
                <a:cubicBezTo>
                  <a:pt x="3412" y="3117"/>
                  <a:pt x="3430" y="3115"/>
                  <a:pt x="3444" y="3123"/>
                </a:cubicBezTo>
                <a:cubicBezTo>
                  <a:pt x="3466" y="3134"/>
                  <a:pt x="3468" y="3168"/>
                  <a:pt x="3485" y="3185"/>
                </a:cubicBezTo>
                <a:cubicBezTo>
                  <a:pt x="3523" y="3220"/>
                  <a:pt x="3528" y="3218"/>
                  <a:pt x="3567" y="3229"/>
                </a:cubicBezTo>
                <a:cubicBezTo>
                  <a:pt x="3568" y="3229"/>
                  <a:pt x="3689" y="3215"/>
                  <a:pt x="3699" y="3212"/>
                </a:cubicBezTo>
                <a:cubicBezTo>
                  <a:pt x="3874" y="3165"/>
                  <a:pt x="3686" y="3199"/>
                  <a:pt x="3830" y="3176"/>
                </a:cubicBezTo>
                <a:cubicBezTo>
                  <a:pt x="3875" y="3159"/>
                  <a:pt x="3872" y="3183"/>
                  <a:pt x="3911" y="3203"/>
                </a:cubicBezTo>
                <a:cubicBezTo>
                  <a:pt x="3922" y="3208"/>
                  <a:pt x="3996" y="3219"/>
                  <a:pt x="4002" y="3220"/>
                </a:cubicBezTo>
                <a:cubicBezTo>
                  <a:pt x="4125" y="3212"/>
                  <a:pt x="4240" y="3186"/>
                  <a:pt x="4363" y="3176"/>
                </a:cubicBezTo>
                <a:cubicBezTo>
                  <a:pt x="4401" y="3113"/>
                  <a:pt x="4452" y="3086"/>
                  <a:pt x="4510" y="3052"/>
                </a:cubicBezTo>
                <a:cubicBezTo>
                  <a:pt x="4527" y="3042"/>
                  <a:pt x="4558" y="3010"/>
                  <a:pt x="4584" y="3008"/>
                </a:cubicBezTo>
                <a:cubicBezTo>
                  <a:pt x="4652" y="3003"/>
                  <a:pt x="4720" y="3002"/>
                  <a:pt x="4788" y="2999"/>
                </a:cubicBezTo>
                <a:cubicBezTo>
                  <a:pt x="4835" y="2986"/>
                  <a:pt x="4857" y="2956"/>
                  <a:pt x="4896" y="2928"/>
                </a:cubicBezTo>
                <a:cubicBezTo>
                  <a:pt x="4913" y="2846"/>
                  <a:pt x="4963" y="2740"/>
                  <a:pt x="5026" y="2689"/>
                </a:cubicBezTo>
                <a:cubicBezTo>
                  <a:pt x="5009" y="2651"/>
                  <a:pt x="5001" y="2632"/>
                  <a:pt x="4969" y="2609"/>
                </a:cubicBezTo>
                <a:cubicBezTo>
                  <a:pt x="4944" y="2566"/>
                  <a:pt x="4941" y="2514"/>
                  <a:pt x="4920" y="2467"/>
                </a:cubicBezTo>
                <a:cubicBezTo>
                  <a:pt x="4915" y="2353"/>
                  <a:pt x="4920" y="2261"/>
                  <a:pt x="4887" y="2157"/>
                </a:cubicBezTo>
                <a:cubicBezTo>
                  <a:pt x="4882" y="2025"/>
                  <a:pt x="4907" y="1986"/>
                  <a:pt x="4838" y="1909"/>
                </a:cubicBezTo>
                <a:cubicBezTo>
                  <a:pt x="4825" y="1868"/>
                  <a:pt x="4808" y="1840"/>
                  <a:pt x="4788" y="1803"/>
                </a:cubicBezTo>
                <a:cubicBezTo>
                  <a:pt x="4776" y="1780"/>
                  <a:pt x="4756" y="1732"/>
                  <a:pt x="4756" y="1732"/>
                </a:cubicBezTo>
                <a:cubicBezTo>
                  <a:pt x="4741" y="1667"/>
                  <a:pt x="4695" y="1548"/>
                  <a:pt x="4641" y="1510"/>
                </a:cubicBezTo>
                <a:cubicBezTo>
                  <a:pt x="4604" y="1484"/>
                  <a:pt x="4564" y="1463"/>
                  <a:pt x="4527" y="1439"/>
                </a:cubicBezTo>
                <a:cubicBezTo>
                  <a:pt x="4492" y="1418"/>
                  <a:pt x="4420" y="1370"/>
                  <a:pt x="4379" y="1360"/>
                </a:cubicBezTo>
                <a:cubicBezTo>
                  <a:pt x="4299" y="1289"/>
                  <a:pt x="4250" y="1317"/>
                  <a:pt x="4149" y="1333"/>
                </a:cubicBezTo>
                <a:cubicBezTo>
                  <a:pt x="4131" y="1331"/>
                  <a:pt x="4057" y="1329"/>
                  <a:pt x="4026" y="1315"/>
                </a:cubicBezTo>
                <a:cubicBezTo>
                  <a:pt x="4004" y="1305"/>
                  <a:pt x="3960" y="1280"/>
                  <a:pt x="3960" y="1280"/>
                </a:cubicBezTo>
                <a:cubicBezTo>
                  <a:pt x="3933" y="1233"/>
                  <a:pt x="3906" y="1224"/>
                  <a:pt x="3862" y="1200"/>
                </a:cubicBezTo>
                <a:cubicBezTo>
                  <a:pt x="3736" y="1204"/>
                  <a:pt x="3405" y="1239"/>
                  <a:pt x="3272" y="1191"/>
                </a:cubicBezTo>
                <a:cubicBezTo>
                  <a:pt x="3255" y="1137"/>
                  <a:pt x="3226" y="1077"/>
                  <a:pt x="3174" y="1058"/>
                </a:cubicBezTo>
                <a:cubicBezTo>
                  <a:pt x="3128" y="1019"/>
                  <a:pt x="3103" y="1021"/>
                  <a:pt x="3084" y="961"/>
                </a:cubicBezTo>
                <a:cubicBezTo>
                  <a:pt x="3081" y="935"/>
                  <a:pt x="3080" y="891"/>
                  <a:pt x="3067" y="863"/>
                </a:cubicBezTo>
                <a:cubicBezTo>
                  <a:pt x="3043" y="809"/>
                  <a:pt x="2956" y="753"/>
                  <a:pt x="2903" y="739"/>
                </a:cubicBezTo>
                <a:cubicBezTo>
                  <a:pt x="2887" y="727"/>
                  <a:pt x="2871" y="716"/>
                  <a:pt x="2854" y="704"/>
                </a:cubicBezTo>
                <a:cubicBezTo>
                  <a:pt x="2846" y="698"/>
                  <a:pt x="2829" y="686"/>
                  <a:pt x="2829" y="686"/>
                </a:cubicBezTo>
                <a:cubicBezTo>
                  <a:pt x="2824" y="677"/>
                  <a:pt x="2817" y="669"/>
                  <a:pt x="2814" y="659"/>
                </a:cubicBezTo>
                <a:cubicBezTo>
                  <a:pt x="2807" y="642"/>
                  <a:pt x="2797" y="606"/>
                  <a:pt x="2797" y="606"/>
                </a:cubicBezTo>
                <a:cubicBezTo>
                  <a:pt x="2793" y="536"/>
                  <a:pt x="2790" y="313"/>
                  <a:pt x="2748" y="234"/>
                </a:cubicBezTo>
                <a:cubicBezTo>
                  <a:pt x="2742" y="223"/>
                  <a:pt x="2730" y="218"/>
                  <a:pt x="2723" y="208"/>
                </a:cubicBezTo>
                <a:cubicBezTo>
                  <a:pt x="2701" y="179"/>
                  <a:pt x="2709" y="153"/>
                  <a:pt x="2674" y="137"/>
                </a:cubicBezTo>
                <a:cubicBezTo>
                  <a:pt x="2658" y="130"/>
                  <a:pt x="2642" y="125"/>
                  <a:pt x="2625" y="119"/>
                </a:cubicBezTo>
                <a:cubicBezTo>
                  <a:pt x="2617" y="116"/>
                  <a:pt x="2600" y="110"/>
                  <a:pt x="2600" y="110"/>
                </a:cubicBezTo>
                <a:cubicBezTo>
                  <a:pt x="2569" y="116"/>
                  <a:pt x="2478" y="149"/>
                  <a:pt x="2453" y="119"/>
                </a:cubicBezTo>
                <a:cubicBezTo>
                  <a:pt x="2438" y="101"/>
                  <a:pt x="2458" y="72"/>
                  <a:pt x="2461" y="48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404813"/>
            <a:ext cx="8229600" cy="6477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</a:rPr>
              <a:t>THE ICEBERG</a:t>
            </a:r>
          </a:p>
        </p:txBody>
      </p:sp>
      <p:pic>
        <p:nvPicPr>
          <p:cNvPr id="59398" name="Picture 6" descr="j023359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7383" y="3680619"/>
            <a:ext cx="327025" cy="185737"/>
          </a:xfrm>
          <a:noFill/>
        </p:spPr>
      </p:pic>
      <p:pic>
        <p:nvPicPr>
          <p:cNvPr id="59399" name="Picture 7" descr="j02379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736" y="6221413"/>
            <a:ext cx="647700" cy="365125"/>
          </a:xfrm>
          <a:noFill/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76256" y="2632075"/>
            <a:ext cx="1223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400" b="1" dirty="0"/>
              <a:t>SEA LEVEL</a:t>
            </a:r>
          </a:p>
        </p:txBody>
      </p:sp>
      <p:pic>
        <p:nvPicPr>
          <p:cNvPr id="33801" name="Picture 9" descr="j02335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042" y="3396720"/>
            <a:ext cx="3476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j02335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61" y="3874293"/>
            <a:ext cx="3476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j01998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448859"/>
            <a:ext cx="7683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771775" y="2205038"/>
            <a:ext cx="2449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sz="3200" b="1"/>
              <a:t>السلوك</a:t>
            </a:r>
            <a:endParaRPr lang="en-US" sz="3200" b="1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524000" y="4438651"/>
            <a:ext cx="568801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endParaRPr lang="ar-SA" sz="5400" b="1" dirty="0"/>
          </a:p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r>
              <a:rPr lang="ar-SA" sz="5400" b="1" dirty="0"/>
              <a:t>القيم والمعتقدات</a:t>
            </a:r>
          </a:p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endParaRPr lang="en-US" sz="5400" b="1" dirty="0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228600" y="2997200"/>
            <a:ext cx="801580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5119" name="AutoShape 15"/>
          <p:cNvSpPr>
            <a:spLocks noChangeArrowheads="1"/>
          </p:cNvSpPr>
          <p:nvPr/>
        </p:nvSpPr>
        <p:spPr bwMode="auto">
          <a:xfrm rot="-5400000">
            <a:off x="3492500" y="3357563"/>
            <a:ext cx="1296987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75120" name="WordArt 16"/>
          <p:cNvSpPr>
            <a:spLocks noChangeArrowheads="1" noChangeShapeType="1" noTextEdit="1"/>
          </p:cNvSpPr>
          <p:nvPr/>
        </p:nvSpPr>
        <p:spPr bwMode="auto">
          <a:xfrm>
            <a:off x="2971800" y="3581400"/>
            <a:ext cx="24479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cs typeface="Akhbar MT"/>
              </a:rPr>
              <a:t>الأثر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63563" y="4438651"/>
            <a:ext cx="2374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غير معروف للآخرين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264318" y="2205038"/>
            <a:ext cx="2519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50000"/>
              </a:lnSpc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</a:rPr>
              <a:t>معروف للآخرين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230188" y="323850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 lnSpcReduction="1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THE ICEBERG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صورة 19" descr="الوصف: Untitled-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09" y="259367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4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7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4148E-6 L 0.00018 -0.063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5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68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68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6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6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175119" grpId="0" animBg="1"/>
      <p:bldP spid="175119" grpId="1" animBg="1"/>
      <p:bldP spid="175120" grpId="0" animBg="1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620000" cy="1143000"/>
          </a:xfrm>
        </p:spPr>
        <p:txBody>
          <a:bodyPr/>
          <a:lstStyle/>
          <a:p>
            <a:pPr algn="ctr"/>
            <a:r>
              <a:rPr lang="ar-SA" b="1" dirty="0" smtClean="0"/>
              <a:t>كيف تحققين التأثير الأمثل ؟؟</a:t>
            </a:r>
            <a:endParaRPr lang="ar-SA" b="1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67544" y="3068960"/>
            <a:ext cx="7620000" cy="317287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r-SA" sz="2800" dirty="0" smtClean="0"/>
              <a:t> الأسلوب الأمثل لتحقيق التواصل والألفة هو تطبيق تقنية :- </a:t>
            </a:r>
          </a:p>
          <a:p>
            <a:pPr marL="114300" indent="0">
              <a:buNone/>
            </a:pPr>
            <a:endParaRPr lang="ar-SA" dirty="0"/>
          </a:p>
          <a:p>
            <a:pPr marL="114300" indent="0" algn="ctr">
              <a:buNone/>
            </a:pPr>
            <a:r>
              <a:rPr lang="ar-SA" sz="4800" b="1" dirty="0" smtClean="0"/>
              <a:t>المجاراة والقيادة</a:t>
            </a:r>
            <a:endParaRPr lang="ar-SA" sz="4800" b="1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620000" cy="1143000"/>
          </a:xfrm>
        </p:spPr>
        <p:txBody>
          <a:bodyPr/>
          <a:lstStyle/>
          <a:p>
            <a:pPr algn="r"/>
            <a:r>
              <a:rPr lang="ar-SA" b="1" dirty="0" smtClean="0"/>
              <a:t>مهارات التخاطب :-</a:t>
            </a:r>
            <a:endParaRPr lang="ar-SA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67544" y="2780928"/>
            <a:ext cx="7620000" cy="3484984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b="1" dirty="0" smtClean="0"/>
              <a:t>ركز على المتحدث ( لا على نفسك 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b="1" dirty="0" smtClean="0"/>
              <a:t>الرسالة ( لا على الكلمات 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b="1" dirty="0" smtClean="0"/>
              <a:t>النجاح ( لا على بدائله 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b="1" dirty="0" smtClean="0"/>
              <a:t>احرص على التواصل بالعيون .</a:t>
            </a:r>
            <a:endParaRPr lang="ar-SA" b="1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8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20000" cy="1143000"/>
          </a:xfrm>
        </p:spPr>
        <p:txBody>
          <a:bodyPr/>
          <a:lstStyle/>
          <a:p>
            <a:pPr algn="r"/>
            <a:r>
              <a:rPr lang="ar-SA" b="1" dirty="0" smtClean="0"/>
              <a:t>مستويات الألفة :-</a:t>
            </a:r>
            <a:endParaRPr lang="ar-SA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4277072"/>
          </a:xfrm>
        </p:spPr>
        <p:txBody>
          <a:bodyPr/>
          <a:lstStyle/>
          <a:p>
            <a:pPr marL="114300" indent="0">
              <a:buNone/>
            </a:pPr>
            <a:r>
              <a:rPr lang="ar-SA" b="1" dirty="0" smtClean="0"/>
              <a:t>التوافق والألفة  ( 5 ) مستويات :-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b="1" dirty="0" smtClean="0"/>
              <a:t>1-</a:t>
            </a:r>
            <a:r>
              <a:rPr lang="ar-SA" dirty="0" smtClean="0"/>
              <a:t> القيم والمعتقدات 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b="1" dirty="0" smtClean="0"/>
              <a:t>2-</a:t>
            </a:r>
            <a:r>
              <a:rPr lang="ar-SA" dirty="0" smtClean="0"/>
              <a:t> نغمة الصوت ( ارتفاعه وانخفاض وسرعته )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b="1" dirty="0" smtClean="0"/>
              <a:t>3-</a:t>
            </a:r>
            <a:r>
              <a:rPr lang="ar-SA" dirty="0" smtClean="0"/>
              <a:t> التأكيدات اللغوية ( الكلمات المستخدمة )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b="1" dirty="0" smtClean="0"/>
              <a:t>4-</a:t>
            </a:r>
            <a:r>
              <a:rPr lang="ar-SA" dirty="0" smtClean="0"/>
              <a:t> تعبيرات الجسم ( طريقة الجلوس , حركة اليدين , التنفس , الوجه )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ar-SA" b="1" dirty="0" smtClean="0"/>
              <a:t>5-</a:t>
            </a:r>
            <a:r>
              <a:rPr lang="ar-SA" dirty="0" smtClean="0"/>
              <a:t> البرامج العليا ( تفصيل , اجمال , قريب من , بعيد عن ) </a:t>
            </a: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46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620000" cy="1143000"/>
          </a:xfrm>
        </p:spPr>
        <p:txBody>
          <a:bodyPr/>
          <a:lstStyle/>
          <a:p>
            <a:pPr algn="r"/>
            <a:r>
              <a:rPr lang="ar-SA" sz="4400" b="1" dirty="0" smtClean="0"/>
              <a:t>لإيجاد ألفة قوية يتطلب منك توفر شرطين :-</a:t>
            </a:r>
            <a:endParaRPr lang="ar-SA" sz="4400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67544" y="2636912"/>
            <a:ext cx="7620000" cy="3845024"/>
          </a:xfrm>
        </p:spPr>
        <p:txBody>
          <a:bodyPr/>
          <a:lstStyle/>
          <a:p>
            <a:pPr marL="114300" indent="0">
              <a:lnSpc>
                <a:spcPct val="250000"/>
              </a:lnSpc>
              <a:buNone/>
            </a:pPr>
            <a:r>
              <a:rPr lang="ar-SA" b="1" dirty="0" smtClean="0"/>
              <a:t>1-</a:t>
            </a:r>
            <a:r>
              <a:rPr lang="ar-SA" dirty="0" smtClean="0"/>
              <a:t> أن تكون قوي الملاحظة وأن ترهف حواسك .</a:t>
            </a:r>
          </a:p>
          <a:p>
            <a:pPr marL="114300" indent="0">
              <a:lnSpc>
                <a:spcPct val="250000"/>
              </a:lnSpc>
              <a:buNone/>
            </a:pPr>
            <a:r>
              <a:rPr lang="ar-SA" b="1" dirty="0" smtClean="0"/>
              <a:t>2-</a:t>
            </a:r>
            <a:r>
              <a:rPr lang="ar-SA" dirty="0" smtClean="0"/>
              <a:t> أن تكتسب مهارة المرونة والتكيف وذلك بالممارسة والتدريب . </a:t>
            </a: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9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 idx="4294967295"/>
          </p:nvPr>
        </p:nvSpPr>
        <p:spPr>
          <a:xfrm>
            <a:off x="473968" y="-68659"/>
            <a:ext cx="7620000" cy="1143000"/>
          </a:xfrm>
        </p:spPr>
        <p:txBody>
          <a:bodyPr/>
          <a:lstStyle/>
          <a:p>
            <a:pPr algn="ctr"/>
            <a:r>
              <a:rPr lang="ar-SA" b="1" dirty="0" smtClean="0"/>
              <a:t>مراحل الألفة </a:t>
            </a:r>
            <a:endParaRPr lang="ar-SA" b="1" dirty="0"/>
          </a:p>
        </p:txBody>
      </p:sp>
      <p:sp>
        <p:nvSpPr>
          <p:cNvPr id="10" name="مستطيل 9"/>
          <p:cNvSpPr/>
          <p:nvPr/>
        </p:nvSpPr>
        <p:spPr>
          <a:xfrm>
            <a:off x="5110524" y="1076408"/>
            <a:ext cx="1296144" cy="505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مطابقة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37060" y="2132856"/>
            <a:ext cx="127132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مجاراة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086589" y="3171428"/>
            <a:ext cx="1296144" cy="507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قيادة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" name="سهم للأسفل 12"/>
          <p:cNvSpPr/>
          <p:nvPr/>
        </p:nvSpPr>
        <p:spPr>
          <a:xfrm>
            <a:off x="5644976" y="1729656"/>
            <a:ext cx="17937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 للأسفل 17"/>
          <p:cNvSpPr/>
          <p:nvPr/>
        </p:nvSpPr>
        <p:spPr>
          <a:xfrm>
            <a:off x="5627322" y="2784954"/>
            <a:ext cx="179371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عين 18"/>
          <p:cNvSpPr/>
          <p:nvPr/>
        </p:nvSpPr>
        <p:spPr>
          <a:xfrm>
            <a:off x="4816907" y="4365104"/>
            <a:ext cx="1800200" cy="936104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يتبعك ؟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283968" y="6021287"/>
            <a:ext cx="2880320" cy="3468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انتقل للهدف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" name="سهم للأسفل 20"/>
          <p:cNvSpPr/>
          <p:nvPr/>
        </p:nvSpPr>
        <p:spPr>
          <a:xfrm>
            <a:off x="5572319" y="3913583"/>
            <a:ext cx="25202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للأسفل 21"/>
          <p:cNvSpPr/>
          <p:nvPr/>
        </p:nvSpPr>
        <p:spPr>
          <a:xfrm>
            <a:off x="5621583" y="5438080"/>
            <a:ext cx="23943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سهم منحني إلى الأعلى 23"/>
          <p:cNvSpPr/>
          <p:nvPr/>
        </p:nvSpPr>
        <p:spPr>
          <a:xfrm rot="16200000">
            <a:off x="5483938" y="2451346"/>
            <a:ext cx="4080784" cy="1440163"/>
          </a:xfrm>
          <a:prstGeom prst="curved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226329" y="5577958"/>
            <a:ext cx="7815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نعم</a:t>
            </a:r>
            <a:endParaRPr lang="ar-SA" sz="24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6617107" y="4201615"/>
            <a:ext cx="7632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لا</a:t>
            </a:r>
            <a:endParaRPr lang="ar-SA" b="1" dirty="0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539552" y="1076408"/>
            <a:ext cx="2880320" cy="2348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عالجة 27"/>
          <p:cNvSpPr/>
          <p:nvPr/>
        </p:nvSpPr>
        <p:spPr>
          <a:xfrm>
            <a:off x="755576" y="1582047"/>
            <a:ext cx="2448272" cy="478605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أن هناك </a:t>
            </a:r>
          </a:p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توافق </a:t>
            </a:r>
          </a:p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قوي على </a:t>
            </a:r>
          </a:p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مستوى </a:t>
            </a:r>
          </a:p>
          <a:p>
            <a:pPr algn="ctr"/>
            <a:r>
              <a:rPr lang="ar-SA" sz="4400" dirty="0">
                <a:solidFill>
                  <a:schemeClr val="tx1"/>
                </a:solidFill>
              </a:rPr>
              <a:t> </a:t>
            </a:r>
            <a:r>
              <a:rPr lang="ar-SA" sz="4400" dirty="0" smtClean="0">
                <a:solidFill>
                  <a:schemeClr val="tx1"/>
                </a:solidFill>
              </a:rPr>
              <a:t>العقل </a:t>
            </a:r>
          </a:p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الباطن</a:t>
            </a:r>
            <a:endParaRPr lang="ar-SA" sz="4400" dirty="0">
              <a:solidFill>
                <a:schemeClr val="tx1"/>
              </a:solidFill>
            </a:endParaRPr>
          </a:p>
        </p:txBody>
      </p:sp>
      <p:pic>
        <p:nvPicPr>
          <p:cNvPr id="17" name="صورة 16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50" y="116632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20000" cy="706090"/>
          </a:xfrm>
        </p:spPr>
        <p:txBody>
          <a:bodyPr/>
          <a:lstStyle/>
          <a:p>
            <a:pPr algn="ctr"/>
            <a:r>
              <a:rPr lang="ar-SA" sz="4000" b="1" dirty="0" smtClean="0"/>
              <a:t>استثمار الأنماط الشخصية في التواصل الإنساني </a:t>
            </a:r>
            <a:endParaRPr lang="ar-SA" sz="4000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896544"/>
          </a:xfrm>
        </p:spPr>
        <p:txBody>
          <a:bodyPr/>
          <a:lstStyle/>
          <a:p>
            <a:pPr marL="114300" indent="0">
              <a:buNone/>
            </a:pPr>
            <a:r>
              <a:rPr lang="ar-SA" b="1" dirty="0" smtClean="0"/>
              <a:t>هذه الأنماط نتيجة الإجابة عن أربعة أسئلة :</a:t>
            </a:r>
          </a:p>
          <a:p>
            <a:pPr marL="114300" indent="0">
              <a:buNone/>
            </a:pPr>
            <a:r>
              <a:rPr lang="ar-SA" b="1" dirty="0" smtClean="0"/>
              <a:t>1-</a:t>
            </a:r>
            <a:r>
              <a:rPr lang="ar-SA" dirty="0" smtClean="0"/>
              <a:t> من أين يستمد الإنسان طاقته وحيويته ونشاطه ؟</a:t>
            </a:r>
          </a:p>
          <a:p>
            <a:pPr marL="114300" indent="0">
              <a:buNone/>
            </a:pPr>
            <a:r>
              <a:rPr lang="ar-SA" dirty="0" smtClean="0"/>
              <a:t>الانبساطي                الانطوائي</a:t>
            </a:r>
          </a:p>
          <a:p>
            <a:pPr marL="114300" indent="0">
              <a:buNone/>
            </a:pPr>
            <a:endParaRPr lang="ar-SA" dirty="0" smtClean="0"/>
          </a:p>
          <a:p>
            <a:pPr marL="114300" indent="0">
              <a:buNone/>
            </a:pPr>
            <a:r>
              <a:rPr lang="ar-SA" b="1" dirty="0" smtClean="0"/>
              <a:t>2-</a:t>
            </a:r>
            <a:r>
              <a:rPr lang="ar-SA" dirty="0" smtClean="0"/>
              <a:t> كيف يستقبل الإنسان المعلومات من الخارج ؟</a:t>
            </a:r>
          </a:p>
          <a:p>
            <a:pPr marL="114300" indent="0">
              <a:buNone/>
            </a:pPr>
            <a:r>
              <a:rPr lang="ar-SA" dirty="0" smtClean="0"/>
              <a:t>الحسي                    الحدسي</a:t>
            </a:r>
          </a:p>
          <a:p>
            <a:pPr marL="114300" indent="0">
              <a:buNone/>
            </a:pPr>
            <a:endParaRPr lang="ar-SA" dirty="0" smtClean="0"/>
          </a:p>
          <a:p>
            <a:pPr marL="114300" indent="0">
              <a:buNone/>
            </a:pPr>
            <a:r>
              <a:rPr lang="ar-SA" b="1" dirty="0" smtClean="0"/>
              <a:t>3-</a:t>
            </a:r>
            <a:r>
              <a:rPr lang="ar-SA" dirty="0" smtClean="0"/>
              <a:t> كيف يتخذ الإنسان قراراته ؟</a:t>
            </a:r>
          </a:p>
          <a:p>
            <a:pPr marL="114300" indent="0">
              <a:buNone/>
            </a:pPr>
            <a:r>
              <a:rPr lang="ar-SA" dirty="0" smtClean="0"/>
              <a:t>المفكر                     </a:t>
            </a:r>
            <a:r>
              <a:rPr lang="ar-SA" dirty="0" err="1" smtClean="0"/>
              <a:t>المشاعري</a:t>
            </a:r>
            <a:endParaRPr lang="ar-SA" dirty="0" smtClean="0"/>
          </a:p>
          <a:p>
            <a:pPr marL="114300" indent="0">
              <a:buNone/>
            </a:pPr>
            <a:endParaRPr lang="ar-SA" dirty="0" smtClean="0"/>
          </a:p>
          <a:p>
            <a:pPr marL="114300" indent="0">
              <a:buNone/>
            </a:pPr>
            <a:r>
              <a:rPr lang="ar-SA" b="1" dirty="0" smtClean="0"/>
              <a:t>4-</a:t>
            </a:r>
            <a:r>
              <a:rPr lang="ar-SA" dirty="0" smtClean="0"/>
              <a:t> كيف ينظم الإنسان العالم من حوله ؟</a:t>
            </a:r>
          </a:p>
          <a:p>
            <a:pPr marL="114300" indent="0">
              <a:buNone/>
            </a:pPr>
            <a:r>
              <a:rPr lang="ar-SA" dirty="0" smtClean="0"/>
              <a:t>الملاحظ                    المحكم</a:t>
            </a: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7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427984" y="1052736"/>
            <a:ext cx="3657600" cy="55054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ar-Y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ahoma (Arabic)"/>
              </a:rPr>
              <a:t>كبر فرخ الصقر في عش الدجاج و</a:t>
            </a:r>
            <a:r>
              <a:rPr lang="ar-SA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ahoma (Arabic)"/>
              </a:rPr>
              <a:t>أ</a:t>
            </a:r>
            <a:r>
              <a:rPr lang="ar-Y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ahoma (Arabic)"/>
              </a:rPr>
              <a:t>خذ يقلد أباه وأمه في كل شيء</a:t>
            </a:r>
            <a:endParaRPr lang="ar-SA" sz="5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Tahoma (Arabic)"/>
            </a:endParaRPr>
          </a:p>
        </p:txBody>
      </p:sp>
      <p:pic>
        <p:nvPicPr>
          <p:cNvPr id="8" name="Picture 6" descr="bird67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4171"/>
            <a:ext cx="3600400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3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620000" cy="1143000"/>
          </a:xfrm>
        </p:spPr>
        <p:txBody>
          <a:bodyPr/>
          <a:lstStyle/>
          <a:p>
            <a:pPr algn="ctr"/>
            <a:r>
              <a:rPr lang="ar-SA" sz="4000" b="1" dirty="0"/>
              <a:t>استثمار الأنماط الشخصية في التواصل الإنساني 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67544" y="2132856"/>
            <a:ext cx="7620000" cy="4277072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dirty="0" smtClean="0"/>
              <a:t>من خلال معرفة أنماط الآخرين يمكن معرفة مواطن القوة والضعف في كل شخصية 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dirty="0" smtClean="0"/>
              <a:t>كما يمكن معرفة الكلمات المفاتيح حيث لكل شخصية كلمات وعبارات تحفزها بطريقة جيدة 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dirty="0" smtClean="0"/>
              <a:t>توصيل المعلومات بالطريقة المناسبة لكل نمط , فلكل نمط طريقته الخاصة في فهم المعلومات وتحليلها .</a:t>
            </a:r>
            <a:endParaRPr lang="ar-SA" dirty="0"/>
          </a:p>
        </p:txBody>
      </p:sp>
      <p:pic>
        <p:nvPicPr>
          <p:cNvPr id="4" name="صورة 3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4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83568" y="1628800"/>
            <a:ext cx="7344816" cy="35394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000" b="1" u="sng" dirty="0">
                <a:ln w="11430"/>
                <a:solidFill>
                  <a:schemeClr val="accent1">
                    <a:lumMod val="50000"/>
                  </a:schemeClr>
                </a:solidFill>
              </a:rPr>
              <a:t>معلمتي الحبيبة</a:t>
            </a:r>
          </a:p>
          <a:p>
            <a:pPr algn="ctr">
              <a:defRPr/>
            </a:pPr>
            <a:endParaRPr lang="ar-SA" sz="4000" b="1" u="sng" dirty="0">
              <a:ln w="11430"/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ar-SA" sz="48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أسال الله أن يهبك الحكمة في التعامل</a:t>
            </a:r>
          </a:p>
          <a:p>
            <a:pPr algn="ctr">
              <a:defRPr/>
            </a:pPr>
            <a:r>
              <a:rPr lang="ar-SA" sz="48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ar-SA" sz="48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مع طالباتك لتكوني نعم القائدة لهن</a:t>
            </a:r>
          </a:p>
        </p:txBody>
      </p:sp>
      <p:pic>
        <p:nvPicPr>
          <p:cNvPr id="3" name="صورة 2" descr="الوصف: Untitled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920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4427984" y="1340768"/>
            <a:ext cx="3657600" cy="48969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114300" indent="0" algn="ctr" eaLnBrk="0" hangingPunct="0">
              <a:spcBef>
                <a:spcPct val="20000"/>
              </a:spcBef>
              <a:buNone/>
              <a:defRPr/>
            </a:pPr>
            <a:r>
              <a:rPr lang="ar-YE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ahoma (Arabic)"/>
              </a:rPr>
              <a:t>حتى </a:t>
            </a:r>
            <a:r>
              <a:rPr lang="ar-SA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ahoma (Arabic)"/>
              </a:rPr>
              <a:t>أ</a:t>
            </a:r>
            <a:r>
              <a:rPr lang="ar-YE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ahoma (Arabic)"/>
              </a:rPr>
              <a:t>نه قلدهم في الأكل وعدم الطيران  رغم </a:t>
            </a:r>
            <a:r>
              <a:rPr lang="ar-SA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ahoma (Arabic)"/>
              </a:rPr>
              <a:t>أ</a:t>
            </a:r>
            <a:r>
              <a:rPr lang="ar-YE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ahoma (Arabic)"/>
              </a:rPr>
              <a:t>نه يملك أجنحة</a:t>
            </a:r>
            <a:endParaRPr lang="ar-SA" sz="6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Tahoma (Arabic)"/>
            </a:endParaRPr>
          </a:p>
        </p:txBody>
      </p:sp>
      <p:pic>
        <p:nvPicPr>
          <p:cNvPr id="8" name="Picture 8" descr="bird6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09634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2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427984" y="1052736"/>
            <a:ext cx="3657600" cy="5576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114300" indent="0" algn="ctr" eaLnBrk="0" hangingPunct="0">
              <a:buNone/>
              <a:defRPr/>
            </a:pPr>
            <a:r>
              <a:rPr lang="ar-YE" sz="4800" b="1" kern="0" dirty="0">
                <a:latin typeface="+mj-lt"/>
                <a:ea typeface="+mj-ea"/>
              </a:rPr>
              <a:t>وعلى العكس تماماً كل إخوانه من الصقور مارسوا طبيعتهم الأصلية في الأكل والطيران</a:t>
            </a:r>
            <a:endParaRPr lang="en-US" sz="4800" b="1" kern="0" dirty="0">
              <a:latin typeface="+mj-lt"/>
              <a:ea typeface="+mj-ea"/>
            </a:endParaRPr>
          </a:p>
        </p:txBody>
      </p:sp>
      <p:pic>
        <p:nvPicPr>
          <p:cNvPr id="8" name="Picture 7" descr="bird8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096344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22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463988" y="1340768"/>
            <a:ext cx="3657600" cy="51845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indent="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ar-YE" sz="4000" b="1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مرت الأيام وعلم الصقر الأب بما جرى لابنه</a:t>
            </a:r>
          </a:p>
          <a:p>
            <a:pPr marL="0" indent="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ar-YE" sz="4000" b="1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</a:t>
            </a:r>
            <a:r>
              <a:rPr lang="ar-SA" sz="4000" b="1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</a:t>
            </a:r>
            <a:r>
              <a:rPr lang="ar-YE" sz="4000" b="1" dirty="0" err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تى</a:t>
            </a:r>
            <a:r>
              <a:rPr lang="ar-YE" sz="4000" b="1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لنصيحته ولكنه رفض قبول </a:t>
            </a:r>
            <a:r>
              <a:rPr lang="ar-YE" sz="4000" b="1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النصيحة</a:t>
            </a:r>
            <a:endParaRPr lang="ar-YE" sz="4000" b="1" dirty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ar-YE" sz="4000" b="1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لأنه ببساطه مقتنع </a:t>
            </a:r>
            <a:r>
              <a:rPr lang="ar-SA" sz="4000" b="1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</a:t>
            </a:r>
            <a:r>
              <a:rPr lang="ar-YE" sz="4000" b="1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نه ليس صقراً وإنما دجاجة</a:t>
            </a:r>
          </a:p>
        </p:txBody>
      </p:sp>
      <p:pic>
        <p:nvPicPr>
          <p:cNvPr id="8" name="Picture 10" descr="bird4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384376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4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338</TotalTime>
  <Words>1923</Words>
  <Application>Microsoft Office PowerPoint</Application>
  <PresentationFormat>عرض على الشاشة (3:4)‏</PresentationFormat>
  <Paragraphs>292</Paragraphs>
  <Slides>61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62" baseType="lpstr">
      <vt:lpstr>تجاور</vt:lpstr>
      <vt:lpstr>خصائص النمو في المرحلة الثانوية  وفن التواصل والألفة  دورة لأسرة الثانوي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خصائص الطالبة في المرحلة الثانوية :-</vt:lpstr>
      <vt:lpstr>عرض تقديمي في PowerPoint</vt:lpstr>
      <vt:lpstr>أبرز جوانب النمو في هذه المرحلة :-</vt:lpstr>
      <vt:lpstr>ملاحظات :- </vt:lpstr>
      <vt:lpstr>تطبيقات تربوية :-</vt:lpstr>
      <vt:lpstr>2- النمو المعرفي :-</vt:lpstr>
      <vt:lpstr>مظاهره :-</vt:lpstr>
      <vt:lpstr>عرض تقديمي في PowerPoint</vt:lpstr>
      <vt:lpstr>تطبيقات تربوية:-</vt:lpstr>
      <vt:lpstr>3- النمو الانفعالي :- </vt:lpstr>
      <vt:lpstr> تطبيقات تربوية :- </vt:lpstr>
      <vt:lpstr>4- النمو الاجتماعي :- </vt:lpstr>
      <vt:lpstr>العوامل المؤثرة فيه :- </vt:lpstr>
      <vt:lpstr>تطبيقات تربوية:-</vt:lpstr>
      <vt:lpstr>ماذا تحتاج طالباتنا ..؟</vt:lpstr>
      <vt:lpstr>فن التواصل وسحر الألفة</vt:lpstr>
      <vt:lpstr>عرض تقديمي في PowerPoint</vt:lpstr>
      <vt:lpstr>عرض تقديمي في PowerPoint</vt:lpstr>
      <vt:lpstr>عرض تقديمي في PowerPoint</vt:lpstr>
      <vt:lpstr>لكي تفهم الناس أفهم نفسك </vt:lpstr>
      <vt:lpstr>       كيف تدخل لقلوب وعقول الناس </vt:lpstr>
      <vt:lpstr>     كيف تدخل لقلوب وعقول الناس</vt:lpstr>
      <vt:lpstr>       كيف تدخل لقلوب وعقول الناس</vt:lpstr>
      <vt:lpstr>أنصت يحبك الناس </vt:lpstr>
      <vt:lpstr>لماذا يُحَب المنصت ؟</vt:lpstr>
      <vt:lpstr>      كيف تدخل لقلوب وعقول الناس</vt:lpstr>
      <vt:lpstr>كيف تدخل لقلوب وعقول الناس</vt:lpstr>
      <vt:lpstr>كيف تدخل لقلوب وعقول الناس</vt:lpstr>
      <vt:lpstr>حكمة </vt:lpstr>
      <vt:lpstr>قال رسول الله صلى الله عليه وسلم </vt:lpstr>
      <vt:lpstr>        THE ICEBERG ماذا نرى من جبل الجليد</vt:lpstr>
      <vt:lpstr>The ICEBERG</vt:lpstr>
      <vt:lpstr>THE ICEBERG</vt:lpstr>
      <vt:lpstr>THE ICEBERG</vt:lpstr>
      <vt:lpstr>THE ICEBERG</vt:lpstr>
      <vt:lpstr>كيف تحققين التأثير الأمثل ؟؟</vt:lpstr>
      <vt:lpstr>مهارات التخاطب :-</vt:lpstr>
      <vt:lpstr>مستويات الألفة :-</vt:lpstr>
      <vt:lpstr>لإيجاد ألفة قوية يتطلب منك توفر شرطين :-</vt:lpstr>
      <vt:lpstr>مراحل الألفة </vt:lpstr>
      <vt:lpstr>استثمار الأنماط الشخصية في التواصل الإنساني </vt:lpstr>
      <vt:lpstr>استثمار الأنماط الشخصية في التواصل الإنساني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خصائص النمو في المرحلة الثانوية  وفن التواصل والألفة  دورة لأسرة الثانوي</dc:title>
  <dc:creator>sawsan</dc:creator>
  <cp:lastModifiedBy>sawsan</cp:lastModifiedBy>
  <cp:revision>95</cp:revision>
  <dcterms:created xsi:type="dcterms:W3CDTF">2015-11-09T09:10:33Z</dcterms:created>
  <dcterms:modified xsi:type="dcterms:W3CDTF">2015-11-23T06:20:08Z</dcterms:modified>
</cp:coreProperties>
</file>